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6" r:id="rId8"/>
    <p:sldId id="261" r:id="rId9"/>
    <p:sldId id="262" r:id="rId10"/>
    <p:sldId id="267" r:id="rId11"/>
    <p:sldId id="270" r:id="rId12"/>
    <p:sldId id="271" r:id="rId13"/>
    <p:sldId id="272" r:id="rId14"/>
    <p:sldId id="273" r:id="rId15"/>
    <p:sldId id="274" r:id="rId16"/>
    <p:sldId id="277" r:id="rId17"/>
    <p:sldId id="275" r:id="rId18"/>
    <p:sldId id="263" r:id="rId19"/>
    <p:sldId id="264" r:id="rId20"/>
    <p:sldId id="276" r:id="rId21"/>
    <p:sldId id="278" r:id="rId22"/>
    <p:sldId id="279" r:id="rId23"/>
    <p:sldId id="280" r:id="rId24"/>
    <p:sldId id="281" r:id="rId25"/>
    <p:sldId id="282" r:id="rId26"/>
    <p:sldId id="285" r:id="rId27"/>
    <p:sldId id="289" r:id="rId28"/>
    <p:sldId id="290" r:id="rId29"/>
    <p:sldId id="291" r:id="rId30"/>
    <p:sldId id="292" r:id="rId31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53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2E5E13-D700-4CB9-B2CC-5E421D77AC65}" type="datetimeFigureOut">
              <a:rPr lang="zh-CN" altLang="en-US" smtClean="0"/>
              <a:pPr/>
              <a:t>2014/3/13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96C7D95-5864-4B7F-8F20-428559D7FBC3}" type="slidenum">
              <a:rPr lang="zh-CN" altLang="en-US" smtClean="0"/>
              <a:pPr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gif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gif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gif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CN" dirty="0" smtClean="0"/>
              <a:t>2014</a:t>
            </a:r>
            <a:r>
              <a:rPr lang="zh-CN" altLang="en-US" dirty="0" smtClean="0"/>
              <a:t>年宏观形势分析</a:t>
            </a:r>
            <a:endParaRPr lang="zh-CN" altLang="en-US" dirty="0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zh-CN" altLang="en-US" dirty="0" smtClean="0"/>
              <a:t>陈玉宇</a:t>
            </a:r>
            <a:endParaRPr lang="en-US" altLang="zh-CN" dirty="0" smtClean="0"/>
          </a:p>
          <a:p>
            <a:r>
              <a:rPr lang="en-US" altLang="zh-CN" dirty="0" smtClean="0"/>
              <a:t>2014</a:t>
            </a:r>
            <a:r>
              <a:rPr lang="zh-CN" altLang="en-US" dirty="0" smtClean="0"/>
              <a:t>年</a:t>
            </a:r>
            <a:r>
              <a:rPr lang="en-US" altLang="zh-CN" dirty="0" smtClean="0"/>
              <a:t>3</a:t>
            </a:r>
            <a:r>
              <a:rPr lang="zh-CN" altLang="en-US" dirty="0" smtClean="0"/>
              <a:t>月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2" descr="http://www.stats.gov.cn/tjsj/zxfb/201402/W020140224336300271941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980728"/>
            <a:ext cx="7091544" cy="38884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http://www.stats.gov.cn/tjsj/zxfb/201402/W02014022433630042415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412776"/>
            <a:ext cx="4600575" cy="28384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4818" name="Picture 2" descr="http://www.stats.gov.cn/tjsj/zxfb/201402/W02014022435224318819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99592" y="1844824"/>
            <a:ext cx="4772025" cy="30956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http://www.stats.gov.cn/tjsj/zxfb/201402/W020140224336300423975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43608" y="1700808"/>
            <a:ext cx="6748178" cy="374441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0" name="Picture 2" descr="http://www.stats.gov.cn/tjsj/zxfb/201402/W020140224336300427618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87623" y="1556792"/>
            <a:ext cx="6298297" cy="345638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http://www.stats.gov.cn/tjsj/zxfb/201402/W02014022433630042590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9632" y="1916832"/>
            <a:ext cx="4838700" cy="26574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CN" dirty="0" smtClean="0"/>
              <a:t>2014</a:t>
            </a:r>
            <a:r>
              <a:rPr lang="zh-CN" altLang="en-US" dirty="0" smtClean="0"/>
              <a:t>年的两个诡异数字</a:t>
            </a:r>
            <a:endParaRPr lang="zh-CN" altLang="en-US" dirty="0"/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矩形 2"/>
          <p:cNvSpPr/>
          <p:nvPr/>
        </p:nvSpPr>
        <p:spPr>
          <a:xfrm>
            <a:off x="2286000" y="2690336"/>
            <a:ext cx="4572000" cy="147732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zh-CN" altLang="en-US" dirty="0"/>
              <a:t>金融市场运行总体平稳。年末广义货币供应量（</a:t>
            </a:r>
            <a:r>
              <a:rPr lang="en-US" altLang="zh-CN" dirty="0"/>
              <a:t>M2</a:t>
            </a:r>
            <a:r>
              <a:rPr lang="zh-CN" altLang="en-US" dirty="0"/>
              <a:t>）余额为</a:t>
            </a:r>
            <a:r>
              <a:rPr lang="en-US" altLang="zh-CN" dirty="0"/>
              <a:t>110.7</a:t>
            </a:r>
            <a:r>
              <a:rPr lang="zh-CN" altLang="en-US" dirty="0"/>
              <a:t>万亿元，比上年末增长</a:t>
            </a:r>
            <a:r>
              <a:rPr lang="en-US" altLang="zh-CN" dirty="0"/>
              <a:t>13.6%</a:t>
            </a:r>
            <a:r>
              <a:rPr lang="zh-CN" altLang="en-US" dirty="0"/>
              <a:t>；狭义货币供应量（</a:t>
            </a:r>
            <a:r>
              <a:rPr lang="en-US" altLang="zh-CN" dirty="0"/>
              <a:t>M1</a:t>
            </a:r>
            <a:r>
              <a:rPr lang="zh-CN" altLang="en-US" dirty="0"/>
              <a:t>）余额为</a:t>
            </a:r>
            <a:r>
              <a:rPr lang="en-US" altLang="zh-CN" dirty="0"/>
              <a:t>33.7</a:t>
            </a:r>
            <a:r>
              <a:rPr lang="zh-CN" altLang="en-US" dirty="0"/>
              <a:t>万亿元，增长</a:t>
            </a:r>
            <a:r>
              <a:rPr lang="en-US" altLang="zh-CN" dirty="0"/>
              <a:t>9.3%</a:t>
            </a:r>
            <a:r>
              <a:rPr lang="zh-CN" altLang="en-US" dirty="0"/>
              <a:t>；流通中现金（</a:t>
            </a:r>
            <a:r>
              <a:rPr lang="en-US" altLang="zh-CN" dirty="0"/>
              <a:t>M0</a:t>
            </a:r>
            <a:r>
              <a:rPr lang="zh-CN" altLang="en-US" dirty="0"/>
              <a:t>）余额为</a:t>
            </a:r>
            <a:r>
              <a:rPr lang="en-US" altLang="zh-CN" dirty="0"/>
              <a:t>5.9</a:t>
            </a:r>
            <a:r>
              <a:rPr lang="zh-CN" altLang="en-US" dirty="0"/>
              <a:t>万亿元，增长</a:t>
            </a:r>
            <a:r>
              <a:rPr lang="en-US" altLang="zh-CN" dirty="0"/>
              <a:t>7.2%</a:t>
            </a:r>
            <a:r>
              <a:rPr lang="zh-CN" altLang="en-US" dirty="0"/>
              <a:t>。</a:t>
            </a: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zh-CN" altLang="en-US" dirty="0"/>
              <a:t>新华网北京</a:t>
            </a:r>
            <a:r>
              <a:rPr lang="en-US" altLang="zh-CN" dirty="0"/>
              <a:t>3</a:t>
            </a:r>
            <a:r>
              <a:rPr lang="zh-CN" altLang="en-US" dirty="0"/>
              <a:t>月</a:t>
            </a:r>
            <a:r>
              <a:rPr lang="en-US" altLang="zh-CN" dirty="0"/>
              <a:t>8</a:t>
            </a:r>
            <a:r>
              <a:rPr lang="zh-CN" altLang="en-US" dirty="0"/>
              <a:t>日电</a:t>
            </a:r>
            <a:r>
              <a:rPr lang="en-US" altLang="zh-CN" dirty="0"/>
              <a:t>(</a:t>
            </a:r>
            <a:r>
              <a:rPr lang="zh-CN" altLang="en-US" dirty="0"/>
              <a:t>记者高敬、王希</a:t>
            </a:r>
            <a:r>
              <a:rPr lang="en-US" altLang="zh-CN" dirty="0"/>
              <a:t>)</a:t>
            </a:r>
            <a:r>
              <a:rPr lang="zh-CN" altLang="en-US" dirty="0"/>
              <a:t>中国海关总署</a:t>
            </a:r>
            <a:r>
              <a:rPr lang="en-US" altLang="zh-CN" dirty="0"/>
              <a:t>8</a:t>
            </a:r>
            <a:r>
              <a:rPr lang="zh-CN" altLang="en-US" dirty="0"/>
              <a:t>日发布数据，今年</a:t>
            </a:r>
            <a:r>
              <a:rPr lang="en-US" altLang="zh-CN" dirty="0"/>
              <a:t>1</a:t>
            </a:r>
            <a:r>
              <a:rPr lang="zh-CN" altLang="en-US" dirty="0"/>
              <a:t>至</a:t>
            </a:r>
            <a:r>
              <a:rPr lang="en-US" altLang="zh-CN" dirty="0"/>
              <a:t>2</a:t>
            </a:r>
            <a:r>
              <a:rPr lang="zh-CN" altLang="en-US" dirty="0"/>
              <a:t>月份，中国进出口总值</a:t>
            </a:r>
            <a:r>
              <a:rPr lang="en-US" altLang="zh-CN" dirty="0"/>
              <a:t>3.87</a:t>
            </a:r>
            <a:r>
              <a:rPr lang="zh-CN" altLang="en-US" dirty="0"/>
              <a:t>万亿元人民币，同比增长</a:t>
            </a:r>
            <a:r>
              <a:rPr lang="en-US" altLang="zh-CN" dirty="0"/>
              <a:t>0.9%</a:t>
            </a:r>
            <a:r>
              <a:rPr lang="zh-CN" altLang="en-US" dirty="0"/>
              <a:t>。其中，出口</a:t>
            </a:r>
            <a:r>
              <a:rPr lang="en-US" altLang="zh-CN" dirty="0"/>
              <a:t>1.96</a:t>
            </a:r>
            <a:r>
              <a:rPr lang="zh-CN" altLang="en-US" dirty="0"/>
              <a:t>万亿元，下降</a:t>
            </a:r>
            <a:r>
              <a:rPr lang="en-US" altLang="zh-CN" dirty="0"/>
              <a:t>4.3%</a:t>
            </a:r>
            <a:r>
              <a:rPr lang="zh-CN" altLang="en-US" dirty="0"/>
              <a:t>；进口</a:t>
            </a:r>
            <a:r>
              <a:rPr lang="en-US" altLang="zh-CN" dirty="0"/>
              <a:t>1.91</a:t>
            </a:r>
            <a:r>
              <a:rPr lang="zh-CN" altLang="en-US" dirty="0"/>
              <a:t>万亿元，增长</a:t>
            </a:r>
            <a:r>
              <a:rPr lang="en-US" altLang="zh-CN" dirty="0"/>
              <a:t>7%</a:t>
            </a:r>
            <a:r>
              <a:rPr lang="zh-CN" altLang="en-US" dirty="0"/>
              <a:t>；贸易顺差</a:t>
            </a:r>
            <a:r>
              <a:rPr lang="en-US" altLang="zh-CN" dirty="0"/>
              <a:t>550.6</a:t>
            </a:r>
            <a:r>
              <a:rPr lang="zh-CN" altLang="en-US" dirty="0"/>
              <a:t>亿元，收窄</a:t>
            </a:r>
            <a:r>
              <a:rPr lang="en-US" altLang="zh-CN" dirty="0"/>
              <a:t>79.5%</a:t>
            </a:r>
            <a:r>
              <a:rPr lang="zh-CN" altLang="en-US" dirty="0"/>
              <a:t>。</a:t>
            </a:r>
          </a:p>
          <a:p>
            <a:r>
              <a:rPr lang="zh-CN" altLang="en-US" dirty="0"/>
              <a:t>　　</a:t>
            </a:r>
            <a:r>
              <a:rPr lang="en-US" altLang="zh-CN" dirty="0"/>
              <a:t>2</a:t>
            </a:r>
            <a:r>
              <a:rPr lang="zh-CN" altLang="en-US" dirty="0"/>
              <a:t>月份当月，中国进出口总值</a:t>
            </a:r>
            <a:r>
              <a:rPr lang="en-US" altLang="zh-CN" dirty="0"/>
              <a:t>1.53</a:t>
            </a:r>
            <a:r>
              <a:rPr lang="zh-CN" altLang="en-US" dirty="0"/>
              <a:t>万亿元人民币，下降</a:t>
            </a:r>
            <a:r>
              <a:rPr lang="en-US" altLang="zh-CN" dirty="0"/>
              <a:t>7.5%</a:t>
            </a:r>
            <a:r>
              <a:rPr lang="zh-CN" altLang="en-US" dirty="0"/>
              <a:t>。其中，出口</a:t>
            </a:r>
            <a:r>
              <a:rPr lang="en-US" altLang="zh-CN" dirty="0"/>
              <a:t>6965.2</a:t>
            </a:r>
            <a:r>
              <a:rPr lang="zh-CN" altLang="en-US" dirty="0"/>
              <a:t>亿元，下降</a:t>
            </a:r>
            <a:r>
              <a:rPr lang="en-US" altLang="zh-CN" dirty="0"/>
              <a:t>20.4%</a:t>
            </a:r>
            <a:r>
              <a:rPr lang="zh-CN" altLang="en-US" dirty="0"/>
              <a:t>；进口</a:t>
            </a:r>
            <a:r>
              <a:rPr lang="en-US" altLang="zh-CN" dirty="0"/>
              <a:t>8363.1</a:t>
            </a:r>
            <a:r>
              <a:rPr lang="zh-CN" altLang="en-US" dirty="0"/>
              <a:t>亿元，增长</a:t>
            </a:r>
            <a:r>
              <a:rPr lang="en-US" altLang="zh-CN" dirty="0"/>
              <a:t>7%</a:t>
            </a:r>
            <a:r>
              <a:rPr lang="zh-CN" altLang="en-US" dirty="0"/>
              <a:t>；贸易逆差</a:t>
            </a:r>
            <a:r>
              <a:rPr lang="en-US" altLang="zh-CN" dirty="0"/>
              <a:t>1397.9</a:t>
            </a:r>
            <a:r>
              <a:rPr lang="zh-CN" altLang="en-US" dirty="0"/>
              <a:t>亿元，去年同期为顺差</a:t>
            </a:r>
            <a:r>
              <a:rPr lang="en-US" altLang="zh-CN" dirty="0"/>
              <a:t>934.3</a:t>
            </a:r>
            <a:r>
              <a:rPr lang="zh-CN" altLang="en-US" dirty="0"/>
              <a:t>亿元。</a:t>
            </a:r>
          </a:p>
          <a:p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/>
              <a:t>人民银行发布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月金融统计数据报告。</a:t>
            </a:r>
            <a:r>
              <a:rPr lang="en-US" altLang="zh-CN" dirty="0"/>
              <a:t>2014</a:t>
            </a:r>
            <a:r>
              <a:rPr lang="zh-CN" altLang="en-US" dirty="0"/>
              <a:t>年</a:t>
            </a:r>
            <a:r>
              <a:rPr lang="en-US" altLang="zh-CN" dirty="0"/>
              <a:t>1</a:t>
            </a:r>
            <a:r>
              <a:rPr lang="zh-CN" altLang="en-US" dirty="0"/>
              <a:t>月末广义货币增长</a:t>
            </a:r>
            <a:r>
              <a:rPr lang="en-US" altLang="zh-CN" dirty="0"/>
              <a:t>13.2%</a:t>
            </a:r>
            <a:r>
              <a:rPr lang="zh-CN" altLang="en-US" dirty="0"/>
              <a:t>，狭义货币增长</a:t>
            </a:r>
            <a:r>
              <a:rPr lang="en-US" altLang="zh-CN" dirty="0"/>
              <a:t>1.2%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经济运行形势和预判</a:t>
            </a:r>
            <a:endParaRPr lang="en-US" altLang="zh-CN" dirty="0" smtClean="0"/>
          </a:p>
          <a:p>
            <a:r>
              <a:rPr lang="zh-CN" altLang="en-US" dirty="0" smtClean="0"/>
              <a:t>从政府报告看几个重要问题</a:t>
            </a:r>
            <a:endParaRPr lang="en-US" altLang="zh-CN" dirty="0" smtClean="0"/>
          </a:p>
          <a:p>
            <a:r>
              <a:rPr lang="zh-CN" altLang="en-US" dirty="0" smtClean="0"/>
              <a:t>城市化和中期展望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1241725" y="1600200"/>
            <a:ext cx="6660549" cy="4525963"/>
          </a:xfr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政府报告的几个关键问题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CN" altLang="en-US" dirty="0"/>
              <a:t>今年经济社会发展的主要预期目标是：国内生产总值增长</a:t>
            </a:r>
            <a:r>
              <a:rPr lang="en-US" altLang="zh-CN" dirty="0"/>
              <a:t>7.5%</a:t>
            </a:r>
            <a:r>
              <a:rPr lang="zh-CN" altLang="en-US" dirty="0"/>
              <a:t>左右，居民消费价格涨幅控制在</a:t>
            </a:r>
            <a:r>
              <a:rPr lang="en-US" altLang="zh-CN" dirty="0"/>
              <a:t>3.5%</a:t>
            </a:r>
            <a:r>
              <a:rPr lang="zh-CN" altLang="en-US" dirty="0"/>
              <a:t>左右。</a:t>
            </a:r>
            <a:r>
              <a:rPr lang="en-US" altLang="zh-CN" dirty="0"/>
              <a:t>----2014</a:t>
            </a:r>
            <a:r>
              <a:rPr lang="zh-CN" altLang="en-US" dirty="0"/>
              <a:t>年经济增长</a:t>
            </a:r>
            <a:r>
              <a:rPr lang="en-US" altLang="zh-CN" dirty="0"/>
              <a:t>&lt;=2013</a:t>
            </a:r>
            <a:r>
              <a:rPr lang="zh-CN" altLang="en-US" dirty="0"/>
              <a:t>年</a:t>
            </a:r>
            <a:r>
              <a:rPr lang="zh-CN" altLang="en-US" dirty="0" smtClean="0"/>
              <a:t>咯</a:t>
            </a:r>
            <a:endParaRPr lang="en-US" altLang="zh-CN" dirty="0" smtClean="0"/>
          </a:p>
          <a:p>
            <a:r>
              <a:rPr lang="zh-CN" altLang="en-US" dirty="0"/>
              <a:t>货币政策要保持</a:t>
            </a:r>
            <a:r>
              <a:rPr lang="en-US" altLang="zh-CN" dirty="0"/>
              <a:t>【</a:t>
            </a:r>
            <a:r>
              <a:rPr lang="zh-CN" altLang="en-US" dirty="0"/>
              <a:t>适度松紧</a:t>
            </a:r>
            <a:r>
              <a:rPr lang="en-US" altLang="zh-CN" dirty="0"/>
              <a:t>】</a:t>
            </a:r>
            <a:r>
              <a:rPr lang="zh-CN" altLang="en-US" dirty="0"/>
              <a:t>，促进社会总供给基本平衡，营造稳定的货币金融环境。加强宏观审慎管理，引导货币信贷和社会融资规模适度增长。今年广义货币</a:t>
            </a:r>
            <a:r>
              <a:rPr lang="en-US" altLang="zh-CN" dirty="0"/>
              <a:t>M2</a:t>
            </a:r>
            <a:r>
              <a:rPr lang="zh-CN" altLang="en-US" dirty="0"/>
              <a:t>预期</a:t>
            </a:r>
            <a:r>
              <a:rPr lang="en-US" altLang="zh-CN" dirty="0"/>
              <a:t>【</a:t>
            </a:r>
            <a:r>
              <a:rPr lang="zh-CN" altLang="en-US" dirty="0"/>
              <a:t>增长</a:t>
            </a:r>
            <a:r>
              <a:rPr lang="en-US" altLang="zh-CN" dirty="0"/>
              <a:t>13%】</a:t>
            </a:r>
            <a:r>
              <a:rPr lang="zh-CN" altLang="en-US" dirty="0"/>
              <a:t>左右。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62500" lnSpcReduction="20000"/>
          </a:bodyPr>
          <a:lstStyle/>
          <a:p>
            <a:r>
              <a:rPr lang="zh-CN" altLang="en-US" dirty="0"/>
              <a:t>要建立权力清单制度，一律向社会公开。清单之外的，一律不得实施审批。全面清理非行政审批事项。在全国实施工商登记制度改革，落实认缴登记制，由先证后照改为先照后证，由企业年检制度改为年报公示制度，让市场主体不断迸发新的活力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【</a:t>
            </a:r>
            <a:r>
              <a:rPr lang="zh-CN" altLang="en-US" dirty="0"/>
              <a:t>税制和地方融资</a:t>
            </a:r>
            <a:r>
              <a:rPr lang="en-US" altLang="zh-CN" dirty="0"/>
              <a:t>】</a:t>
            </a:r>
            <a:r>
              <a:rPr lang="zh-CN" altLang="en-US" dirty="0"/>
              <a:t>推进税收制度改革，把“营改增”试点扩大到铁路运输、邮政服务、电信等行业，清费立税，推动消费税、资源税改革，做好房地产税、环境保护税立法相关工作。进一步扩展小微企业税收优惠范围，减轻企业负担。建立规范的</a:t>
            </a:r>
            <a:r>
              <a:rPr lang="en-US" altLang="zh-CN" dirty="0"/>
              <a:t>【</a:t>
            </a:r>
            <a:r>
              <a:rPr lang="zh-CN" altLang="en-US" dirty="0"/>
              <a:t>地方政府举债融资机制</a:t>
            </a:r>
            <a:r>
              <a:rPr lang="en-US" altLang="zh-CN" dirty="0"/>
              <a:t>】</a:t>
            </a:r>
            <a:r>
              <a:rPr lang="zh-CN" altLang="en-US" dirty="0"/>
              <a:t>，把地方政府性债务纳入预算</a:t>
            </a:r>
            <a:r>
              <a:rPr lang="zh-CN" altLang="en-US" dirty="0" smtClean="0"/>
              <a:t>管理</a:t>
            </a:r>
            <a:endParaRPr lang="en-US" altLang="zh-CN" dirty="0" smtClean="0"/>
          </a:p>
          <a:p>
            <a:r>
              <a:rPr lang="zh-CN" altLang="en-US" dirty="0"/>
              <a:t>完善产权保护制度，公有制经济财产权不可侵犯，非公有制经济财产权同样不可侵犯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开放与改革相伴而生、相互促进。要构建开放型经济新体制，推动新一轮对外开放，在国际市场汪洋大海中搏击风浪，倒逼深层次改革和结构调整，加快培育国际竞争新优势。</a:t>
            </a:r>
            <a:r>
              <a:rPr lang="en-US" altLang="zh-CN" dirty="0"/>
              <a:t>【</a:t>
            </a:r>
            <a:r>
              <a:rPr lang="zh-CN" altLang="en-US" dirty="0"/>
              <a:t>新总理的理念，大有作用。前</a:t>
            </a:r>
            <a:r>
              <a:rPr lang="en-US" altLang="zh-CN" dirty="0"/>
              <a:t>30</a:t>
            </a:r>
            <a:r>
              <a:rPr lang="zh-CN" altLang="en-US" dirty="0"/>
              <a:t>年，改革开放，开放带来了一切</a:t>
            </a:r>
            <a:r>
              <a:rPr lang="en-US" altLang="zh-CN" dirty="0"/>
              <a:t>】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>
            <a:normAutofit fontScale="47500" lnSpcReduction="20000"/>
          </a:bodyPr>
          <a:lstStyle/>
          <a:p>
            <a:r>
              <a:rPr lang="zh-CN" altLang="en-US" dirty="0"/>
              <a:t>要扩大服务消费，支持社会力量兴办各类服务机构，重点发展养老、健康、旅游、文化等服务，落实带薪休假制度。要促进</a:t>
            </a:r>
            <a:r>
              <a:rPr lang="en-US" altLang="zh-CN" dirty="0"/>
              <a:t>【</a:t>
            </a:r>
            <a:r>
              <a:rPr lang="zh-CN" altLang="en-US" dirty="0"/>
              <a:t>信息消费，实施“宽带中国”战略</a:t>
            </a:r>
            <a:r>
              <a:rPr lang="en-US" altLang="zh-CN" dirty="0"/>
              <a:t>】</a:t>
            </a:r>
            <a:r>
              <a:rPr lang="zh-CN" altLang="en-US" dirty="0"/>
              <a:t>，加快发展第四代移动通信，推进城市百兆光纤工程和宽带乡村工程，大幅提高互联网网速，在全国推行“三网融合”，鼓励电子商务创新发展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en-US" altLang="zh-CN" dirty="0"/>
              <a:t>【</a:t>
            </a:r>
            <a:r>
              <a:rPr lang="zh-CN" altLang="en-US" dirty="0"/>
              <a:t>三个一亿</a:t>
            </a:r>
            <a:r>
              <a:rPr lang="en-US" altLang="zh-CN" dirty="0"/>
              <a:t>】[</a:t>
            </a:r>
            <a:r>
              <a:rPr lang="zh-CN" altLang="en-US" dirty="0"/>
              <a:t>李克强</a:t>
            </a:r>
            <a:r>
              <a:rPr lang="en-US" altLang="zh-CN" dirty="0"/>
              <a:t>]:</a:t>
            </a:r>
            <a:r>
              <a:rPr lang="zh-CN" altLang="en-US" dirty="0"/>
              <a:t>城镇化是现代化的必由之路，是破除城乡二元结构的重要依托。今后一个时期，着重解决好现有“三个</a:t>
            </a:r>
            <a:r>
              <a:rPr lang="en-US" altLang="zh-CN" dirty="0"/>
              <a:t>1</a:t>
            </a:r>
            <a:r>
              <a:rPr lang="zh-CN" altLang="en-US" dirty="0"/>
              <a:t>亿人”问题，促进约</a:t>
            </a:r>
            <a:r>
              <a:rPr lang="en-US" altLang="zh-CN" dirty="0"/>
              <a:t>1</a:t>
            </a:r>
            <a:r>
              <a:rPr lang="zh-CN" altLang="en-US" dirty="0"/>
              <a:t>亿农业转移人口落户城镇，改造约</a:t>
            </a:r>
            <a:r>
              <a:rPr lang="en-US" altLang="zh-CN" dirty="0"/>
              <a:t>1</a:t>
            </a:r>
            <a:r>
              <a:rPr lang="zh-CN" altLang="en-US" dirty="0"/>
              <a:t>亿人居住的城镇棚户区和城中村，引导约</a:t>
            </a:r>
            <a:r>
              <a:rPr lang="en-US" altLang="zh-CN" dirty="0"/>
              <a:t>1</a:t>
            </a:r>
            <a:r>
              <a:rPr lang="zh-CN" altLang="en-US" dirty="0"/>
              <a:t>亿人在中西部地区就近城镇化</a:t>
            </a:r>
            <a:r>
              <a:rPr lang="zh-CN" altLang="en-US" dirty="0" smtClean="0"/>
              <a:t>。</a:t>
            </a:r>
            <a:endParaRPr lang="en-US" altLang="zh-CN" dirty="0" smtClean="0"/>
          </a:p>
          <a:p>
            <a:r>
              <a:rPr lang="zh-CN" altLang="en-US" dirty="0"/>
              <a:t>有序推进农业转移人口市民化。推动户籍制度改革，实行不同规模城市差别化落户政策。 对未落户的农业转移人口，建立居住证制度。使更多进城务工人员随迁子女纳入城镇教育、实现异地升学，实施农民工职业技能提升计划。 （“有序推进”，就是推起来很难，走不动！</a:t>
            </a:r>
            <a:r>
              <a:rPr lang="zh-CN" altLang="en-US" dirty="0" smtClean="0"/>
              <a:t>）</a:t>
            </a:r>
            <a:endParaRPr lang="en-US" altLang="zh-CN" dirty="0" smtClean="0"/>
          </a:p>
          <a:p>
            <a:r>
              <a:rPr lang="zh-CN" altLang="en-US" dirty="0"/>
              <a:t>产业结构调整要依靠改革，进退并举。今年要淘汰钢铁</a:t>
            </a:r>
            <a:r>
              <a:rPr lang="en-US" altLang="zh-CN" dirty="0"/>
              <a:t>2700</a:t>
            </a:r>
            <a:r>
              <a:rPr lang="zh-CN" altLang="en-US" dirty="0"/>
              <a:t>万吨、水泥</a:t>
            </a:r>
            <a:r>
              <a:rPr lang="en-US" altLang="zh-CN" dirty="0"/>
              <a:t>4200</a:t>
            </a:r>
            <a:r>
              <a:rPr lang="zh-CN" altLang="en-US" dirty="0"/>
              <a:t>万吨、平板玻璃</a:t>
            </a:r>
            <a:r>
              <a:rPr lang="en-US" altLang="zh-CN" dirty="0"/>
              <a:t>3500</a:t>
            </a:r>
            <a:r>
              <a:rPr lang="zh-CN" altLang="en-US" dirty="0"/>
              <a:t>万标准箱等落后产能，确保“十二五”淘汰任务提前一年完成，真正做到压下来，决不再反弹。</a:t>
            </a:r>
            <a:r>
              <a:rPr lang="en-US" altLang="zh-CN" dirty="0"/>
              <a:t>【</a:t>
            </a:r>
            <a:r>
              <a:rPr lang="zh-CN" altLang="en-US" dirty="0"/>
              <a:t>老问题，老办法。水泥日子不好过了</a:t>
            </a:r>
            <a:r>
              <a:rPr lang="en-US" altLang="zh-CN" dirty="0" smtClean="0"/>
              <a:t>】</a:t>
            </a:r>
          </a:p>
          <a:p>
            <a:r>
              <a:rPr lang="zh-CN" altLang="en-US" dirty="0"/>
              <a:t>完善住房保障机制。以全体人民住有所居为目标，坚持分类指导、分步实施、分级负责，加大保障性安居工程建设力度，今年新开工</a:t>
            </a:r>
            <a:r>
              <a:rPr lang="en-US" altLang="zh-CN" dirty="0"/>
              <a:t>700</a:t>
            </a:r>
            <a:r>
              <a:rPr lang="zh-CN" altLang="en-US" dirty="0"/>
              <a:t>万套以上，其中各类棚户区</a:t>
            </a:r>
            <a:r>
              <a:rPr lang="en-US" altLang="zh-CN" dirty="0"/>
              <a:t>470</a:t>
            </a:r>
            <a:r>
              <a:rPr lang="zh-CN" altLang="en-US" dirty="0"/>
              <a:t>万套以上，加强配套设施建设。提高大城市保障房比例。推进公租房和廉租房并轨运行。</a:t>
            </a:r>
            <a:r>
              <a:rPr lang="en-US" altLang="zh-CN" dirty="0"/>
              <a:t>【</a:t>
            </a:r>
            <a:r>
              <a:rPr lang="zh-CN" altLang="en-US" dirty="0"/>
              <a:t>老大难的住房问题，没辙</a:t>
            </a:r>
            <a:r>
              <a:rPr lang="en-US" altLang="zh-CN" dirty="0" smtClean="0"/>
              <a:t>】</a:t>
            </a:r>
          </a:p>
          <a:p>
            <a:endParaRPr lang="en-US" altLang="zh-CN" dirty="0" smtClean="0"/>
          </a:p>
          <a:p>
            <a:r>
              <a:rPr lang="zh-CN" altLang="en-US" dirty="0"/>
              <a:t>出重拳强化污染防治。以雾霾频发的特大城市和区域为重点，以细颗粒物</a:t>
            </a:r>
            <a:r>
              <a:rPr lang="en-US" altLang="zh-CN" dirty="0"/>
              <a:t>(PM2.5)</a:t>
            </a:r>
            <a:r>
              <a:rPr lang="zh-CN" altLang="en-US" dirty="0"/>
              <a:t>和可吸入颗粒物</a:t>
            </a:r>
            <a:r>
              <a:rPr lang="en-US" altLang="zh-CN" dirty="0"/>
              <a:t>(PM10)</a:t>
            </a:r>
            <a:r>
              <a:rPr lang="zh-CN" altLang="en-US" dirty="0"/>
              <a:t>治理为突破口。今年要淘汰燃煤小锅炉</a:t>
            </a:r>
            <a:r>
              <a:rPr lang="en-US" altLang="zh-CN" dirty="0"/>
              <a:t>5</a:t>
            </a:r>
            <a:r>
              <a:rPr lang="zh-CN" altLang="en-US" dirty="0"/>
              <a:t>万台，推进燃煤电厂脱硫改造</a:t>
            </a:r>
            <a:r>
              <a:rPr lang="en-US" altLang="zh-CN" dirty="0"/>
              <a:t>1500</a:t>
            </a:r>
            <a:r>
              <a:rPr lang="zh-CN" altLang="en-US" dirty="0"/>
              <a:t>万千瓦、脱硝改造</a:t>
            </a:r>
            <a:r>
              <a:rPr lang="en-US" altLang="zh-CN" dirty="0"/>
              <a:t>1.3</a:t>
            </a:r>
            <a:r>
              <a:rPr lang="zh-CN" altLang="en-US" dirty="0"/>
              <a:t>亿千瓦、除尘改造</a:t>
            </a:r>
            <a:r>
              <a:rPr lang="en-US" altLang="zh-CN" dirty="0"/>
              <a:t>1.8</a:t>
            </a:r>
            <a:r>
              <a:rPr lang="zh-CN" altLang="en-US" dirty="0"/>
              <a:t>亿千瓦，淘汰黄标车和老旧车</a:t>
            </a:r>
            <a:r>
              <a:rPr lang="en-US" altLang="zh-CN" dirty="0"/>
              <a:t>600</a:t>
            </a:r>
            <a:r>
              <a:rPr lang="zh-CN" altLang="en-US" dirty="0"/>
              <a:t>万辆，在全国供应国四标准车用柴油。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dirty="0" smtClean="0"/>
              <a:t>城市化</a:t>
            </a:r>
            <a:endParaRPr lang="zh-CN" altLang="en-US" dirty="0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CN" altLang="en-US" dirty="0" smtClean="0"/>
              <a:t>谁的城市化</a:t>
            </a:r>
            <a:endParaRPr lang="en-US" altLang="zh-CN" dirty="0" smtClean="0"/>
          </a:p>
          <a:p>
            <a:r>
              <a:rPr lang="zh-CN" altLang="en-US" dirty="0"/>
              <a:t>在</a:t>
            </a:r>
            <a:r>
              <a:rPr lang="zh-CN" altLang="en-US" dirty="0" smtClean="0"/>
              <a:t>哪城市化</a:t>
            </a:r>
            <a:endParaRPr lang="en-US" altLang="zh-CN" dirty="0" smtClean="0"/>
          </a:p>
          <a:p>
            <a:r>
              <a:rPr lang="zh-CN" altLang="en-US" dirty="0" smtClean="0"/>
              <a:t>怎么城市化</a:t>
            </a:r>
            <a:endParaRPr lang="zh-CN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04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中国产业比重</a:t>
            </a:r>
          </a:p>
        </p:txBody>
      </p:sp>
      <p:pic>
        <p:nvPicPr>
          <p:cNvPr id="87043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835024" y="1600200"/>
            <a:ext cx="7538585" cy="4565104"/>
          </a:xfrm>
          <a:noFill/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8066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中国劳动力的产业结构</a:t>
            </a:r>
          </a:p>
        </p:txBody>
      </p:sp>
      <p:pic>
        <p:nvPicPr>
          <p:cNvPr id="88067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96950" y="1827213"/>
            <a:ext cx="7150100" cy="4071937"/>
          </a:xfrm>
          <a:noFill/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8307" name="Picture 3" descr="China_3d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28662" y="714356"/>
            <a:ext cx="6983412" cy="5430838"/>
          </a:xfr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9331" name="Picture 3" descr="USA_3d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692150"/>
            <a:ext cx="7632700" cy="6099175"/>
          </a:xfr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 dirty="0"/>
          </a:p>
        </p:txBody>
      </p:sp>
      <p:pic>
        <p:nvPicPr>
          <p:cNvPr id="4" name="Picture 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1484784"/>
            <a:ext cx="7776864" cy="5485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zh-CN" altLang="zh-CN" smtClean="0"/>
          </a:p>
        </p:txBody>
      </p:sp>
      <p:pic>
        <p:nvPicPr>
          <p:cNvPr id="100355" name="Picture 3" descr="Japan_3dmap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539750" y="1484313"/>
            <a:ext cx="7993063" cy="5173662"/>
          </a:xfr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548680"/>
            <a:ext cx="8787183" cy="5544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CN" altLang="en-US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1412776"/>
            <a:ext cx="7640666" cy="4464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9" name="Picture 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31640" y="404664"/>
            <a:ext cx="4320480" cy="57024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81137" y="1791494"/>
            <a:ext cx="6181725" cy="4143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5616" y="260648"/>
            <a:ext cx="4104456" cy="652726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://www.stats.gov.cn/tjsj/zxfb/201402/W020140224336300274967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1556792"/>
            <a:ext cx="6480720" cy="395594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99</TotalTime>
  <Words>983</Words>
  <Application>Microsoft Office PowerPoint</Application>
  <PresentationFormat>全屏显示(4:3)</PresentationFormat>
  <Paragraphs>31</Paragraphs>
  <Slides>30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30</vt:i4>
      </vt:variant>
    </vt:vector>
  </HeadingPairs>
  <TitlesOfParts>
    <vt:vector size="31" baseType="lpstr">
      <vt:lpstr>Office 主题</vt:lpstr>
      <vt:lpstr>2014年宏观形势分析</vt:lpstr>
      <vt:lpstr>幻灯片 2</vt:lpstr>
      <vt:lpstr>幻灯片 3</vt:lpstr>
      <vt:lpstr>幻灯片 4</vt:lpstr>
      <vt:lpstr>幻灯片 5</vt:lpstr>
      <vt:lpstr>幻灯片 6</vt:lpstr>
      <vt:lpstr>幻灯片 7</vt:lpstr>
      <vt:lpstr>幻灯片 8</vt:lpstr>
      <vt:lpstr>幻灯片 9</vt:lpstr>
      <vt:lpstr>幻灯片 10</vt:lpstr>
      <vt:lpstr>幻灯片 11</vt:lpstr>
      <vt:lpstr>幻灯片 12</vt:lpstr>
      <vt:lpstr>幻灯片 13</vt:lpstr>
      <vt:lpstr>幻灯片 14</vt:lpstr>
      <vt:lpstr>幻灯片 15</vt:lpstr>
      <vt:lpstr>2014年的两个诡异数字</vt:lpstr>
      <vt:lpstr>幻灯片 17</vt:lpstr>
      <vt:lpstr>幻灯片 18</vt:lpstr>
      <vt:lpstr>幻灯片 19</vt:lpstr>
      <vt:lpstr>幻灯片 20</vt:lpstr>
      <vt:lpstr>政府报告的几个关键问题</vt:lpstr>
      <vt:lpstr>幻灯片 22</vt:lpstr>
      <vt:lpstr>幻灯片 23</vt:lpstr>
      <vt:lpstr>幻灯片 24</vt:lpstr>
      <vt:lpstr>城市化</vt:lpstr>
      <vt:lpstr>中国产业比重</vt:lpstr>
      <vt:lpstr>中国劳动力的产业结构</vt:lpstr>
      <vt:lpstr>幻灯片 28</vt:lpstr>
      <vt:lpstr>幻灯片 29</vt:lpstr>
      <vt:lpstr>幻灯片 30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2014年宏观形势分析会</dc:title>
  <dc:creator>chen</dc:creator>
  <cp:lastModifiedBy>a</cp:lastModifiedBy>
  <cp:revision>5</cp:revision>
  <dcterms:created xsi:type="dcterms:W3CDTF">2014-03-11T02:12:29Z</dcterms:created>
  <dcterms:modified xsi:type="dcterms:W3CDTF">2014-03-13T02:06:09Z</dcterms:modified>
</cp:coreProperties>
</file>