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3"/>
  </p:notesMasterIdLst>
  <p:handoutMasterIdLst>
    <p:handoutMasterId r:id="rId44"/>
  </p:handoutMasterIdLst>
  <p:sldIdLst>
    <p:sldId id="256" r:id="rId2"/>
    <p:sldId id="286" r:id="rId3"/>
    <p:sldId id="291" r:id="rId4"/>
    <p:sldId id="287" r:id="rId5"/>
    <p:sldId id="321" r:id="rId6"/>
    <p:sldId id="348" r:id="rId7"/>
    <p:sldId id="292" r:id="rId8"/>
    <p:sldId id="342" r:id="rId9"/>
    <p:sldId id="330" r:id="rId10"/>
    <p:sldId id="336" r:id="rId11"/>
    <p:sldId id="352" r:id="rId12"/>
    <p:sldId id="349" r:id="rId13"/>
    <p:sldId id="328" r:id="rId14"/>
    <p:sldId id="355" r:id="rId15"/>
    <p:sldId id="293" r:id="rId16"/>
    <p:sldId id="350" r:id="rId17"/>
    <p:sldId id="362" r:id="rId18"/>
    <p:sldId id="363" r:id="rId19"/>
    <p:sldId id="361" r:id="rId20"/>
    <p:sldId id="364" r:id="rId21"/>
    <p:sldId id="354" r:id="rId22"/>
    <p:sldId id="296" r:id="rId23"/>
    <p:sldId id="353" r:id="rId24"/>
    <p:sldId id="297" r:id="rId25"/>
    <p:sldId id="314" r:id="rId26"/>
    <p:sldId id="300" r:id="rId27"/>
    <p:sldId id="301" r:id="rId28"/>
    <p:sldId id="356" r:id="rId29"/>
    <p:sldId id="322" r:id="rId30"/>
    <p:sldId id="332" r:id="rId31"/>
    <p:sldId id="331" r:id="rId32"/>
    <p:sldId id="351" r:id="rId33"/>
    <p:sldId id="338" r:id="rId34"/>
    <p:sldId id="337" r:id="rId35"/>
    <p:sldId id="340" r:id="rId36"/>
    <p:sldId id="341" r:id="rId37"/>
    <p:sldId id="344" r:id="rId38"/>
    <p:sldId id="345" r:id="rId39"/>
    <p:sldId id="365" r:id="rId40"/>
    <p:sldId id="346" r:id="rId41"/>
    <p:sldId id="347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Qs5wlB+erdMDBaTUAvBRMQ==" hashData="MLn6MNVg7lQUidcubKbJxWLaYz0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6" autoAdjust="0"/>
    <p:restoredTop sz="86188" autoAdjust="0"/>
  </p:normalViewPr>
  <p:slideViewPr>
    <p:cSldViewPr>
      <p:cViewPr>
        <p:scale>
          <a:sx n="65" d="100"/>
          <a:sy n="65" d="100"/>
        </p:scale>
        <p:origin x="-1764" y="-72"/>
      </p:cViewPr>
      <p:guideLst>
        <p:guide orient="horz" pos="3974"/>
        <p:guide orient="horz" pos="799"/>
        <p:guide orient="horz" pos="346"/>
        <p:guide pos="612"/>
        <p:guide pos="51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37C9D-BECB-4A46-9836-C28F028222DA}" type="datetimeFigureOut">
              <a:rPr lang="zh-CN" altLang="en-US" smtClean="0"/>
              <a:t>2014/3/12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B58C8-E8C7-42B0-A244-D575BD69DE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35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6C4EC-6C78-4989-B79D-09EDBE326A4F}" type="datetimeFigureOut">
              <a:rPr lang="zh-CN" altLang="en-US" smtClean="0"/>
              <a:t>2014/3/12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8628B-4466-4BDC-B4C1-8BBED52D1B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00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52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846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088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973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87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56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09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27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402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670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9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561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531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endParaRPr lang="en-US" altLang="zh-CN" b="0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09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13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61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51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0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136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71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26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851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628B-4466-4BDC-B4C1-8BBED52D1BE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77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{9ACEC05A-990D-431B-A0F6-01E8E9F21CD8}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1480"/>
            <a:ext cx="3048000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457200" y="54868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49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eibo.com/nfl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        </a:t>
            </a:r>
            <a:endParaRPr lang="zh-CN" altLang="zh-CN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 descr="\\192.168.0.13\南方路机\公司宣传册稿样（勿删）\企业形象册\素材CNvN sccnn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27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969690" y="3954416"/>
            <a:ext cx="7202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 smtClean="0">
                <a:latin typeface="微软雅黑" pitchFamily="34" charset="-122"/>
                <a:ea typeface="微软雅黑" pitchFamily="34" charset="-122"/>
              </a:rPr>
              <a:t>整体解决方案</a:t>
            </a:r>
            <a:endParaRPr lang="zh-CN" altLang="zh-CN" sz="5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9690" y="5229200"/>
            <a:ext cx="2987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市场部    </a:t>
            </a:r>
            <a:endParaRPr lang="zh-CN" alt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8654" y="5873126"/>
            <a:ext cx="1803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2014.3  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杭州</a:t>
            </a:r>
            <a:endParaRPr lang="zh-CN" alt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13071" y="3055022"/>
            <a:ext cx="2795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做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专、做精、做好、做久</a:t>
            </a:r>
            <a:endParaRPr lang="zh-CN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3" descr="0816中文合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130" y="2712280"/>
            <a:ext cx="3312368" cy="6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3" y="1930545"/>
            <a:ext cx="1905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080" y="1930544"/>
            <a:ext cx="19907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60" y="4293195"/>
            <a:ext cx="21383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02" y="4310657"/>
            <a:ext cx="19446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下箭头 6"/>
          <p:cNvSpPr/>
          <p:nvPr/>
        </p:nvSpPr>
        <p:spPr>
          <a:xfrm>
            <a:off x="2049507" y="3601388"/>
            <a:ext cx="317723" cy="691808"/>
          </a:xfrm>
          <a:prstGeom prst="down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下箭头 7"/>
          <p:cNvSpPr/>
          <p:nvPr/>
        </p:nvSpPr>
        <p:spPr>
          <a:xfrm>
            <a:off x="4850580" y="3601386"/>
            <a:ext cx="317723" cy="691809"/>
          </a:xfrm>
          <a:prstGeom prst="down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TextBox 17"/>
          <p:cNvSpPr txBox="1"/>
          <p:nvPr/>
        </p:nvSpPr>
        <p:spPr>
          <a:xfrm>
            <a:off x="986279" y="1270501"/>
            <a:ext cx="25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传统制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砂线产品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4023185" y="1268760"/>
            <a:ext cx="220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V7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制砂线产品</a:t>
            </a:r>
            <a:endParaRPr lang="en-US" altLang="zh-CN" sz="24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1" name="左箭头 10"/>
          <p:cNvSpPr/>
          <p:nvPr/>
        </p:nvSpPr>
        <p:spPr>
          <a:xfrm>
            <a:off x="6063444" y="5302101"/>
            <a:ext cx="471614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TextBox 19"/>
          <p:cNvSpPr txBox="1"/>
          <p:nvPr/>
        </p:nvSpPr>
        <p:spPr>
          <a:xfrm>
            <a:off x="6535057" y="4933783"/>
            <a:ext cx="199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>
                <a:latin typeface="微软雅黑" pitchFamily="34" charset="-122"/>
                <a:ea typeface="微软雅黑" pitchFamily="34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实积率对比图示</a:t>
            </a:r>
            <a:endParaRPr lang="en-US" altLang="zh-CN" dirty="0"/>
          </a:p>
          <a:p>
            <a:r>
              <a:rPr lang="zh-CN" altLang="en-US" dirty="0"/>
              <a:t>实积率</a:t>
            </a:r>
            <a:r>
              <a:rPr lang="en-US" altLang="zh-CN" dirty="0"/>
              <a:t>=1-</a:t>
            </a:r>
            <a:r>
              <a:rPr lang="zh-CN" altLang="en-US" dirty="0"/>
              <a:t>空隙率</a:t>
            </a:r>
            <a:endParaRPr lang="en-US" altLang="zh-CN" dirty="0"/>
          </a:p>
        </p:txBody>
      </p:sp>
      <p:sp>
        <p:nvSpPr>
          <p:cNvPr id="13" name="矩形 12"/>
          <p:cNvSpPr/>
          <p:nvPr/>
        </p:nvSpPr>
        <p:spPr>
          <a:xfrm>
            <a:off x="6664628" y="2424340"/>
            <a:ext cx="15696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粒形对比图示</a:t>
            </a:r>
          </a:p>
        </p:txBody>
      </p:sp>
      <p:sp>
        <p:nvSpPr>
          <p:cNvPr id="14" name="左箭头 13"/>
          <p:cNvSpPr/>
          <p:nvPr/>
        </p:nvSpPr>
        <p:spPr>
          <a:xfrm>
            <a:off x="6147680" y="2587770"/>
            <a:ext cx="471614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966282" y="668135"/>
            <a:ext cx="312622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机制砂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颗粒形状</a:t>
            </a: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88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971550" y="684560"/>
            <a:ext cx="22431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颗粒形状好</a:t>
            </a: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572"/>
            <a:ext cx="9143999" cy="54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63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69554"/>
            <a:ext cx="5656359" cy="41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695875" y="2007424"/>
            <a:ext cx="1407231" cy="34175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&lt; 0.15       8%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0.15-0.3     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13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%(8-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0.3 -0.6     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%(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42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0.6-1.18     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%(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42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69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1.18-2.36    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22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%(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69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91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2.36-4.75    </a:t>
            </a:r>
            <a:r>
              <a:rPr lang="en-US" altLang="zh-CN" sz="11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%(</a:t>
            </a:r>
            <a:r>
              <a:rPr lang="en-US" altLang="zh-CN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91</a:t>
            </a:r>
            <a:r>
              <a:rPr lang="en-US" altLang="zh-TW" sz="1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-100%)</a:t>
            </a:r>
          </a:p>
          <a:p>
            <a:pPr algn="ctr">
              <a:lnSpc>
                <a:spcPct val="150000"/>
              </a:lnSpc>
            </a:pPr>
            <a:r>
              <a:rPr lang="en-US" altLang="zh-TW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FM  : </a:t>
            </a:r>
            <a:r>
              <a:rPr lang="en-US" altLang="zh-CN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2.69</a:t>
            </a:r>
            <a:endParaRPr lang="zh-TW" altLang="en-US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27909" y="1268760"/>
            <a:ext cx="1544491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V7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制</a:t>
            </a:r>
            <a:r>
              <a:rPr lang="zh-CN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砂线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产品粒径分布比例</a:t>
            </a:r>
            <a:endParaRPr lang="en-US" altLang="zh-CN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971600" y="683985"/>
            <a:ext cx="288766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颗粒级配</a:t>
            </a:r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连续</a:t>
            </a:r>
            <a:endParaRPr lang="zh-TW" altLang="en-US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67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971600" y="683985"/>
            <a:ext cx="288766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颗粒级配</a:t>
            </a:r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连续</a:t>
            </a:r>
            <a:endParaRPr lang="zh-TW" altLang="en-US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2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3" y="736137"/>
            <a:ext cx="7191371" cy="557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0.13\南方路机\公司宣传册稿样（勿删）\企业形象册\未标题-12222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19516" cy="54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966282" y="668135"/>
            <a:ext cx="533391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机制砂生产设备</a:t>
            </a: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49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971550" y="683985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广东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  <a:cs typeface="FangSong"/>
              </a:rPr>
              <a:t>梅州塔牌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水泥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V7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机制砂生产线</a:t>
            </a:r>
            <a:endParaRPr lang="zh-TW" altLang="en-US" sz="3200" b="1" dirty="0">
              <a:latin typeface="微软雅黑" pitchFamily="34" charset="-122"/>
              <a:ea typeface="微软雅黑" pitchFamily="34" charset="-122"/>
              <a:cs typeface="FangSong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68759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1259050"/>
            <a:ext cx="8172400" cy="54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971550" y="683985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TW" altLang="en-US" sz="3200" b="1" dirty="0">
                <a:latin typeface="微软雅黑" pitchFamily="34" charset="-122"/>
                <a:ea typeface="微软雅黑" pitchFamily="34" charset="-122"/>
                <a:cs typeface="FangSong"/>
              </a:rPr>
              <a:t>桃花江核电站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FangSong"/>
              </a:rPr>
              <a:t>V7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机制砂生产线</a:t>
            </a:r>
            <a:endParaRPr lang="zh-TW" altLang="en-US" sz="3200" b="1" dirty="0">
              <a:latin typeface="微软雅黑" pitchFamily="34" charset="-122"/>
              <a:ea typeface="微软雅黑" pitchFamily="34" charset="-122"/>
              <a:cs typeface="FangSong"/>
            </a:endParaRPr>
          </a:p>
        </p:txBody>
      </p:sp>
    </p:spTree>
    <p:extLst>
      <p:ext uri="{BB962C8B-B14F-4D97-AF65-F5344CB8AC3E}">
        <p14:creationId xmlns:p14="http://schemas.microsoft.com/office/powerpoint/2010/main" val="25995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769" y="1300765"/>
            <a:ext cx="8164463" cy="5512611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971550" y="683985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TW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南宁盛大混凝土公司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V7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机制砂生产线</a:t>
            </a:r>
            <a:endParaRPr lang="zh-TW" altLang="en-US" sz="3200" b="1" dirty="0">
              <a:latin typeface="微软雅黑" pitchFamily="34" charset="-122"/>
              <a:ea typeface="微软雅黑" pitchFamily="34" charset="-122"/>
              <a:cs typeface="FangSong"/>
            </a:endParaRPr>
          </a:p>
        </p:txBody>
      </p:sp>
    </p:spTree>
    <p:extLst>
      <p:ext uri="{BB962C8B-B14F-4D97-AF65-F5344CB8AC3E}">
        <p14:creationId xmlns:p14="http://schemas.microsoft.com/office/powerpoint/2010/main" val="172483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686"/>
            <a:ext cx="7200900" cy="540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971550" y="683985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山西运城新兴企业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V7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机制砂生产线</a:t>
            </a:r>
            <a:endParaRPr lang="zh-TW" altLang="en-US" sz="3200" b="1" dirty="0">
              <a:latin typeface="微软雅黑" pitchFamily="34" charset="-122"/>
              <a:ea typeface="微软雅黑" pitchFamily="34" charset="-122"/>
              <a:cs typeface="FangSong"/>
            </a:endParaRPr>
          </a:p>
        </p:txBody>
      </p:sp>
    </p:spTree>
    <p:extLst>
      <p:ext uri="{BB962C8B-B14F-4D97-AF65-F5344CB8AC3E}">
        <p14:creationId xmlns:p14="http://schemas.microsoft.com/office/powerpoint/2010/main" val="36989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>
          <a:xfrm>
            <a:off x="971550" y="1268413"/>
            <a:ext cx="7200900" cy="42656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2800" b="1" dirty="0" smtClean="0">
                <a:latin typeface="微软雅黑" pitchFamily="34" charset="-122"/>
                <a:ea typeface="微软雅黑" pitchFamily="34" charset="-122"/>
              </a:rPr>
              <a:t>         </a:t>
            </a:r>
            <a:endParaRPr lang="zh-CN" altLang="zh-CN" sz="28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978925" y="676482"/>
            <a:ext cx="5186149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做专、做精、做好、做久！</a:t>
            </a:r>
            <a:endParaRPr kumimoji="1" lang="zh-CN" altLang="en-US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Picture 5" descr="新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3" y="1556792"/>
            <a:ext cx="9147163" cy="447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0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7688"/>
            <a:ext cx="9144000" cy="384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971550" y="683985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山西运城新兴企业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V7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FangSong"/>
              </a:rPr>
              <a:t>机制砂生产线</a:t>
            </a:r>
            <a:endParaRPr lang="zh-TW" altLang="en-US" sz="3200" b="1" dirty="0">
              <a:latin typeface="微软雅黑" pitchFamily="34" charset="-122"/>
              <a:ea typeface="微软雅黑" pitchFamily="34" charset="-122"/>
              <a:cs typeface="FangSong"/>
            </a:endParaRPr>
          </a:p>
        </p:txBody>
      </p:sp>
    </p:spTree>
    <p:extLst>
      <p:ext uri="{BB962C8B-B14F-4D97-AF65-F5344CB8AC3E}">
        <p14:creationId xmlns:p14="http://schemas.microsoft.com/office/powerpoint/2010/main" val="40873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268413"/>
            <a:ext cx="7335567" cy="460885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00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971550" y="669414"/>
            <a:ext cx="375285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商品混凝土的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组成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33400" y="1534988"/>
            <a:ext cx="144780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胶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凝材料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962400" y="1534988"/>
            <a:ext cx="1219200" cy="533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砂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362200" y="1534988"/>
            <a:ext cx="1219200" cy="533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石头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562600" y="1534988"/>
            <a:ext cx="1219200" cy="533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水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162800" y="1534988"/>
            <a:ext cx="1371600" cy="533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添加剂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533400" y="2068388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水泥、粉煤灰、矿粉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2514600" y="2220788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粗骨料</a:t>
            </a:r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7162800" y="2296988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液体、粉状</a:t>
            </a: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4191000" y="2220788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细骨料</a:t>
            </a:r>
          </a:p>
        </p:txBody>
      </p:sp>
      <p:cxnSp>
        <p:nvCxnSpPr>
          <p:cNvPr id="13" name="直接箭头连接符 33"/>
          <p:cNvCxnSpPr>
            <a:cxnSpLocks noChangeShapeType="1"/>
          </p:cNvCxnSpPr>
          <p:nvPr/>
        </p:nvCxnSpPr>
        <p:spPr bwMode="auto">
          <a:xfrm>
            <a:off x="2133600" y="2449388"/>
            <a:ext cx="1752600" cy="762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直接箭头连接符 35"/>
          <p:cNvCxnSpPr>
            <a:cxnSpLocks noChangeShapeType="1"/>
          </p:cNvCxnSpPr>
          <p:nvPr/>
        </p:nvCxnSpPr>
        <p:spPr bwMode="auto">
          <a:xfrm>
            <a:off x="3429000" y="2525588"/>
            <a:ext cx="838200" cy="685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直接箭头连接符 37"/>
          <p:cNvCxnSpPr>
            <a:cxnSpLocks noChangeShapeType="1"/>
            <a:stCxn id="11" idx="2"/>
          </p:cNvCxnSpPr>
          <p:nvPr/>
        </p:nvCxnSpPr>
        <p:spPr bwMode="auto">
          <a:xfrm rot="5400000">
            <a:off x="4343401" y="2906588"/>
            <a:ext cx="60960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" name="直接箭头连接符 39"/>
          <p:cNvCxnSpPr>
            <a:cxnSpLocks noChangeShapeType="1"/>
          </p:cNvCxnSpPr>
          <p:nvPr/>
        </p:nvCxnSpPr>
        <p:spPr bwMode="auto">
          <a:xfrm rot="10800000" flipV="1">
            <a:off x="4953000" y="2449388"/>
            <a:ext cx="990600" cy="762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直接箭头连接符 41"/>
          <p:cNvCxnSpPr>
            <a:cxnSpLocks noChangeShapeType="1"/>
          </p:cNvCxnSpPr>
          <p:nvPr/>
        </p:nvCxnSpPr>
        <p:spPr bwMode="auto">
          <a:xfrm rot="10800000" flipV="1">
            <a:off x="5410200" y="2449388"/>
            <a:ext cx="1600200" cy="762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" name="圆角矩形 17"/>
          <p:cNvSpPr/>
          <p:nvPr/>
        </p:nvSpPr>
        <p:spPr>
          <a:xfrm>
            <a:off x="3184376" y="3475856"/>
            <a:ext cx="29718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存储、计量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输送</a:t>
            </a:r>
            <a:endParaRPr lang="zh-CN" altLang="en-US" sz="2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9" name="直接箭头连接符 51"/>
          <p:cNvCxnSpPr>
            <a:cxnSpLocks noChangeShapeType="1"/>
          </p:cNvCxnSpPr>
          <p:nvPr/>
        </p:nvCxnSpPr>
        <p:spPr bwMode="auto">
          <a:xfrm rot="5400000">
            <a:off x="4420394" y="4279726"/>
            <a:ext cx="457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圆角矩形 19"/>
          <p:cNvSpPr/>
          <p:nvPr/>
        </p:nvSpPr>
        <p:spPr>
          <a:xfrm>
            <a:off x="3429000" y="4699992"/>
            <a:ext cx="24384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搅拌主机</a:t>
            </a:r>
          </a:p>
        </p:txBody>
      </p:sp>
      <p:cxnSp>
        <p:nvCxnSpPr>
          <p:cNvPr id="21" name="直接箭头连接符 53"/>
          <p:cNvCxnSpPr>
            <a:cxnSpLocks noChangeShapeType="1"/>
          </p:cNvCxnSpPr>
          <p:nvPr/>
        </p:nvCxnSpPr>
        <p:spPr bwMode="auto">
          <a:xfrm rot="5400000">
            <a:off x="4458494" y="5440610"/>
            <a:ext cx="3810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2" name="圆角矩形 21"/>
          <p:cNvSpPr/>
          <p:nvPr/>
        </p:nvSpPr>
        <p:spPr>
          <a:xfrm>
            <a:off x="3751312" y="5708104"/>
            <a:ext cx="18288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商品混凝土</a:t>
            </a:r>
          </a:p>
        </p:txBody>
      </p:sp>
    </p:spTree>
    <p:extLst>
      <p:ext uri="{BB962C8B-B14F-4D97-AF65-F5344CB8AC3E}">
        <p14:creationId xmlns:p14="http://schemas.microsoft.com/office/powerpoint/2010/main" val="21260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038600"/>
            <a:ext cx="35956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574949"/>
            <a:ext cx="36576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圆角矩形 3"/>
          <p:cNvSpPr/>
          <p:nvPr/>
        </p:nvSpPr>
        <p:spPr>
          <a:xfrm>
            <a:off x="5105400" y="3429000"/>
            <a:ext cx="1066800" cy="3048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外螺带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858000" y="3429000"/>
            <a:ext cx="1066800" cy="3048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内螺带</a:t>
            </a:r>
          </a:p>
        </p:txBody>
      </p:sp>
      <p:cxnSp>
        <p:nvCxnSpPr>
          <p:cNvPr id="6" name="直接箭头连接符 5"/>
          <p:cNvCxnSpPr>
            <a:stCxn id="4" idx="2"/>
          </p:cNvCxnSpPr>
          <p:nvPr/>
        </p:nvCxnSpPr>
        <p:spPr>
          <a:xfrm rot="16200000" flipH="1">
            <a:off x="5486400" y="3886200"/>
            <a:ext cx="15240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stCxn id="5" idx="2"/>
          </p:cNvCxnSpPr>
          <p:nvPr/>
        </p:nvCxnSpPr>
        <p:spPr>
          <a:xfrm rot="16200000" flipH="1">
            <a:off x="6591300" y="4533900"/>
            <a:ext cx="1752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4876799" y="2060848"/>
            <a:ext cx="3276649" cy="9906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搅拌效率提升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15%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混凝土平均强度提升</a:t>
            </a:r>
            <a:r>
              <a:rPr lang="en-US" altLang="zh-CN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10%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搅拌主机能耗降低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20%</a:t>
            </a:r>
          </a:p>
        </p:txBody>
      </p:sp>
      <p:sp>
        <p:nvSpPr>
          <p:cNvPr id="9" name="矩形 8"/>
          <p:cNvSpPr/>
          <p:nvPr/>
        </p:nvSpPr>
        <p:spPr>
          <a:xfrm>
            <a:off x="971600" y="1281534"/>
            <a:ext cx="71818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内外螺带，使靠近搅拌轴的物料与靠近搅拌臂的物料沿径向形成逆流，让物流呈现沸腾状态，提高搅拌效率。在同等工况下，降低能耗并提升混凝土平均强度。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71550" y="533069"/>
            <a:ext cx="199151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搅拌主机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70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71550" y="549812"/>
            <a:ext cx="475257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水泥混凝土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搅拌系列产品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685"/>
            <a:ext cx="72009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4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71550" y="549811"/>
            <a:ext cx="489659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水泥混凝土搅拌系列产品 </a:t>
            </a:r>
          </a:p>
        </p:txBody>
      </p:sp>
      <p:pic>
        <p:nvPicPr>
          <p:cNvPr id="4" name="Picture 6" descr="Z:\技术环保室\共享资料\03 图片库\除尘器类\20120602唐山出差\SDC15926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4" y="1250861"/>
            <a:ext cx="7948072" cy="50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71550" y="581005"/>
            <a:ext cx="3168650" cy="67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全自动控制系统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Picture 2" descr="\\192.168.0.13\南方路机\公司宣传册稿样（勿删）\企业形象册\单站双机控制房效果图 09-11-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00850" cy="45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73" y="1268760"/>
            <a:ext cx="7569455" cy="503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71550" y="536252"/>
            <a:ext cx="482458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水泥混凝土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回收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系列产品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46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971550" y="669414"/>
            <a:ext cx="375285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沥青混凝土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组成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箭头连接符 33"/>
          <p:cNvCxnSpPr>
            <a:cxnSpLocks noChangeShapeType="1"/>
          </p:cNvCxnSpPr>
          <p:nvPr/>
        </p:nvCxnSpPr>
        <p:spPr bwMode="auto">
          <a:xfrm>
            <a:off x="2133600" y="2449388"/>
            <a:ext cx="1752600" cy="762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直接箭头连接符 35"/>
          <p:cNvCxnSpPr>
            <a:cxnSpLocks noChangeShapeType="1"/>
          </p:cNvCxnSpPr>
          <p:nvPr/>
        </p:nvCxnSpPr>
        <p:spPr bwMode="auto">
          <a:xfrm>
            <a:off x="3429000" y="2525588"/>
            <a:ext cx="838200" cy="685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" name="直接箭头连接符 39"/>
          <p:cNvCxnSpPr>
            <a:cxnSpLocks noChangeShapeType="1"/>
          </p:cNvCxnSpPr>
          <p:nvPr/>
        </p:nvCxnSpPr>
        <p:spPr bwMode="auto">
          <a:xfrm rot="10800000" flipV="1">
            <a:off x="4953000" y="2449388"/>
            <a:ext cx="990600" cy="762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直接箭头连接符 41"/>
          <p:cNvCxnSpPr>
            <a:cxnSpLocks noChangeShapeType="1"/>
          </p:cNvCxnSpPr>
          <p:nvPr/>
        </p:nvCxnSpPr>
        <p:spPr bwMode="auto">
          <a:xfrm rot="10800000" flipV="1">
            <a:off x="5410200" y="2449388"/>
            <a:ext cx="1600200" cy="762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" name="圆角矩形 17"/>
          <p:cNvSpPr/>
          <p:nvPr/>
        </p:nvSpPr>
        <p:spPr>
          <a:xfrm>
            <a:off x="2627784" y="3475856"/>
            <a:ext cx="3977349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干燥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、存储、计量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输送</a:t>
            </a:r>
            <a:endParaRPr lang="zh-CN" altLang="en-US" sz="2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9" name="直接箭头连接符 51"/>
          <p:cNvCxnSpPr>
            <a:cxnSpLocks noChangeShapeType="1"/>
          </p:cNvCxnSpPr>
          <p:nvPr/>
        </p:nvCxnSpPr>
        <p:spPr bwMode="auto">
          <a:xfrm rot="5400000">
            <a:off x="4420394" y="4279726"/>
            <a:ext cx="4572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圆角矩形 19"/>
          <p:cNvSpPr/>
          <p:nvPr/>
        </p:nvSpPr>
        <p:spPr>
          <a:xfrm>
            <a:off x="3429000" y="4699992"/>
            <a:ext cx="24384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搅拌主机</a:t>
            </a:r>
          </a:p>
        </p:txBody>
      </p:sp>
      <p:cxnSp>
        <p:nvCxnSpPr>
          <p:cNvPr id="21" name="直接箭头连接符 53"/>
          <p:cNvCxnSpPr>
            <a:cxnSpLocks noChangeShapeType="1"/>
          </p:cNvCxnSpPr>
          <p:nvPr/>
        </p:nvCxnSpPr>
        <p:spPr bwMode="auto">
          <a:xfrm rot="5400000">
            <a:off x="4458494" y="5440610"/>
            <a:ext cx="3810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2" name="圆角矩形 21"/>
          <p:cNvSpPr/>
          <p:nvPr/>
        </p:nvSpPr>
        <p:spPr>
          <a:xfrm>
            <a:off x="3751312" y="5708104"/>
            <a:ext cx="18288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沥青混凝土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2785008" y="1361039"/>
            <a:ext cx="1261442" cy="1168376"/>
            <a:chOff x="560" y="1584"/>
            <a:chExt cx="1373" cy="1296"/>
          </a:xfrm>
        </p:grpSpPr>
        <p:sp>
          <p:nvSpPr>
            <p:cNvPr id="24" name="Oval 8"/>
            <p:cNvSpPr>
              <a:spLocks noChangeArrowheads="1"/>
            </p:cNvSpPr>
            <p:nvPr/>
          </p:nvSpPr>
          <p:spPr bwMode="gray">
            <a:xfrm>
              <a:off x="624" y="1584"/>
              <a:ext cx="1247" cy="1296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3529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gray">
            <a:xfrm>
              <a:off x="560" y="1985"/>
              <a:ext cx="1373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800" b="1" dirty="0" smtClean="0">
                  <a:latin typeface="微软雅黑" pitchFamily="34" charset="-122"/>
                  <a:ea typeface="微软雅黑" pitchFamily="34" charset="-122"/>
                </a:rPr>
                <a:t>粗集料</a:t>
              </a:r>
              <a:endParaRPr lang="en-US" altLang="zh-CN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" name="Group 12"/>
          <p:cNvGrpSpPr>
            <a:grpSpLocks/>
          </p:cNvGrpSpPr>
          <p:nvPr/>
        </p:nvGrpSpPr>
        <p:grpSpPr bwMode="auto">
          <a:xfrm>
            <a:off x="5252671" y="1347311"/>
            <a:ext cx="1300484" cy="1217593"/>
            <a:chOff x="1746" y="2476"/>
            <a:chExt cx="1023" cy="958"/>
          </a:xfrm>
        </p:grpSpPr>
        <p:sp>
          <p:nvSpPr>
            <p:cNvPr id="27" name="Oval 14"/>
            <p:cNvSpPr>
              <a:spLocks noChangeArrowheads="1"/>
            </p:cNvSpPr>
            <p:nvPr/>
          </p:nvSpPr>
          <p:spPr bwMode="gray">
            <a:xfrm>
              <a:off x="1777" y="2476"/>
              <a:ext cx="961" cy="95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gray">
            <a:xfrm>
              <a:off x="1746" y="2769"/>
              <a:ext cx="1023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800" b="1" dirty="0" smtClean="0">
                  <a:latin typeface="微软雅黑" pitchFamily="34" charset="-122"/>
                  <a:ea typeface="微软雅黑" pitchFamily="34" charset="-122"/>
                </a:rPr>
                <a:t>细集料</a:t>
              </a:r>
              <a:endParaRPr lang="en-US" altLang="zh-CN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" name="Group 18"/>
          <p:cNvGrpSpPr>
            <a:grpSpLocks/>
          </p:cNvGrpSpPr>
          <p:nvPr/>
        </p:nvGrpSpPr>
        <p:grpSpPr bwMode="auto">
          <a:xfrm>
            <a:off x="984075" y="1400384"/>
            <a:ext cx="1168202" cy="1164520"/>
            <a:chOff x="3072" y="2448"/>
            <a:chExt cx="960" cy="957"/>
          </a:xfrm>
        </p:grpSpPr>
        <p:sp>
          <p:nvSpPr>
            <p:cNvPr id="30" name="Oval 20"/>
            <p:cNvSpPr>
              <a:spLocks noChangeArrowheads="1"/>
            </p:cNvSpPr>
            <p:nvPr/>
          </p:nvSpPr>
          <p:spPr bwMode="gray">
            <a:xfrm>
              <a:off x="3072" y="2448"/>
              <a:ext cx="960" cy="9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gray">
            <a:xfrm>
              <a:off x="3127" y="2711"/>
              <a:ext cx="864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800" b="1" dirty="0">
                  <a:latin typeface="微软雅黑" pitchFamily="34" charset="-122"/>
                  <a:ea typeface="微软雅黑" pitchFamily="34" charset="-122"/>
                </a:rPr>
                <a:t>沥青</a:t>
              </a:r>
              <a:endParaRPr lang="en-US" altLang="zh-CN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7027698" y="1346399"/>
            <a:ext cx="1139554" cy="1146497"/>
            <a:chOff x="2400" y="1488"/>
            <a:chExt cx="1152" cy="1153"/>
          </a:xfrm>
        </p:grpSpPr>
        <p:sp>
          <p:nvSpPr>
            <p:cNvPr id="33" name="Oval 27"/>
            <p:cNvSpPr>
              <a:spLocks noChangeArrowheads="1"/>
            </p:cNvSpPr>
            <p:nvPr/>
          </p:nvSpPr>
          <p:spPr bwMode="gray">
            <a:xfrm>
              <a:off x="2400" y="1488"/>
              <a:ext cx="1152" cy="115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gray">
            <a:xfrm>
              <a:off x="2520" y="1801"/>
              <a:ext cx="913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800" b="1" dirty="0" smtClean="0">
                  <a:latin typeface="微软雅黑" pitchFamily="34" charset="-122"/>
                  <a:ea typeface="微软雅黑" pitchFamily="34" charset="-122"/>
                </a:rPr>
                <a:t>填料</a:t>
              </a:r>
              <a:endParaRPr lang="en-US" altLang="zh-CN" sz="28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5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192.168.0.13\南方路机\公司宣传册稿样（勿删）\企业形象册\RLB0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9"/>
          <a:stretch/>
        </p:blipFill>
        <p:spPr bwMode="auto">
          <a:xfrm>
            <a:off x="971550" y="1268760"/>
            <a:ext cx="7200850" cy="5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71550" y="549811"/>
            <a:ext cx="475257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沥青混合料搅拌系列产品 </a:t>
            </a:r>
          </a:p>
        </p:txBody>
      </p:sp>
    </p:spTree>
    <p:extLst>
      <p:ext uri="{BB962C8B-B14F-4D97-AF65-F5344CB8AC3E}">
        <p14:creationId xmlns:p14="http://schemas.microsoft.com/office/powerpoint/2010/main" val="14147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71600" y="4725726"/>
            <a:ext cx="6682337" cy="934213"/>
            <a:chOff x="1061026" y="1024880"/>
            <a:chExt cx="6682337" cy="934213"/>
          </a:xfrm>
        </p:grpSpPr>
        <p:sp>
          <p:nvSpPr>
            <p:cNvPr id="6" name="任意多边形 5"/>
            <p:cNvSpPr/>
            <p:nvPr/>
          </p:nvSpPr>
          <p:spPr>
            <a:xfrm>
              <a:off x="3798352" y="1059285"/>
              <a:ext cx="899808" cy="899808"/>
            </a:xfrm>
            <a:custGeom>
              <a:avLst/>
              <a:gdLst>
                <a:gd name="connsiteX0" fmla="*/ 0 w 899808"/>
                <a:gd name="connsiteY0" fmla="*/ 449904 h 899808"/>
                <a:gd name="connsiteX1" fmla="*/ 449904 w 899808"/>
                <a:gd name="connsiteY1" fmla="*/ 0 h 899808"/>
                <a:gd name="connsiteX2" fmla="*/ 899808 w 899808"/>
                <a:gd name="connsiteY2" fmla="*/ 449904 h 899808"/>
                <a:gd name="connsiteX3" fmla="*/ 449904 w 899808"/>
                <a:gd name="connsiteY3" fmla="*/ 899808 h 899808"/>
                <a:gd name="connsiteX4" fmla="*/ 0 w 899808"/>
                <a:gd name="connsiteY4" fmla="*/ 449904 h 89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808" h="899808">
                  <a:moveTo>
                    <a:pt x="0" y="449904"/>
                  </a:moveTo>
                  <a:cubicBezTo>
                    <a:pt x="0" y="201429"/>
                    <a:pt x="201429" y="0"/>
                    <a:pt x="449904" y="0"/>
                  </a:cubicBezTo>
                  <a:cubicBezTo>
                    <a:pt x="698379" y="0"/>
                    <a:pt x="899808" y="201429"/>
                    <a:pt x="899808" y="449904"/>
                  </a:cubicBezTo>
                  <a:cubicBezTo>
                    <a:pt x="899808" y="698379"/>
                    <a:pt x="698379" y="899808"/>
                    <a:pt x="449904" y="899808"/>
                  </a:cubicBezTo>
                  <a:cubicBezTo>
                    <a:pt x="201429" y="899808"/>
                    <a:pt x="0" y="698379"/>
                    <a:pt x="0" y="44990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254" tIns="162254" rIns="162254" bIns="16225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kern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设备</a:t>
              </a:r>
              <a:endParaRPr lang="zh-CN" altLang="en-US" sz="20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4759367" y="1248244"/>
              <a:ext cx="521889" cy="521889"/>
            </a:xfrm>
            <a:custGeom>
              <a:avLst/>
              <a:gdLst>
                <a:gd name="connsiteX0" fmla="*/ 69176 w 521889"/>
                <a:gd name="connsiteY0" fmla="*/ 199570 h 521889"/>
                <a:gd name="connsiteX1" fmla="*/ 199570 w 521889"/>
                <a:gd name="connsiteY1" fmla="*/ 199570 h 521889"/>
                <a:gd name="connsiteX2" fmla="*/ 199570 w 521889"/>
                <a:gd name="connsiteY2" fmla="*/ 69176 h 521889"/>
                <a:gd name="connsiteX3" fmla="*/ 322319 w 521889"/>
                <a:gd name="connsiteY3" fmla="*/ 69176 h 521889"/>
                <a:gd name="connsiteX4" fmla="*/ 322319 w 521889"/>
                <a:gd name="connsiteY4" fmla="*/ 199570 h 521889"/>
                <a:gd name="connsiteX5" fmla="*/ 452713 w 521889"/>
                <a:gd name="connsiteY5" fmla="*/ 199570 h 521889"/>
                <a:gd name="connsiteX6" fmla="*/ 452713 w 521889"/>
                <a:gd name="connsiteY6" fmla="*/ 322319 h 521889"/>
                <a:gd name="connsiteX7" fmla="*/ 322319 w 521889"/>
                <a:gd name="connsiteY7" fmla="*/ 322319 h 521889"/>
                <a:gd name="connsiteX8" fmla="*/ 322319 w 521889"/>
                <a:gd name="connsiteY8" fmla="*/ 452713 h 521889"/>
                <a:gd name="connsiteX9" fmla="*/ 199570 w 521889"/>
                <a:gd name="connsiteY9" fmla="*/ 452713 h 521889"/>
                <a:gd name="connsiteX10" fmla="*/ 199570 w 521889"/>
                <a:gd name="connsiteY10" fmla="*/ 322319 h 521889"/>
                <a:gd name="connsiteX11" fmla="*/ 69176 w 521889"/>
                <a:gd name="connsiteY11" fmla="*/ 322319 h 521889"/>
                <a:gd name="connsiteX12" fmla="*/ 69176 w 521889"/>
                <a:gd name="connsiteY12" fmla="*/ 199570 h 5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1889" h="521889">
                  <a:moveTo>
                    <a:pt x="69176" y="199570"/>
                  </a:moveTo>
                  <a:lnTo>
                    <a:pt x="199570" y="199570"/>
                  </a:lnTo>
                  <a:lnTo>
                    <a:pt x="199570" y="69176"/>
                  </a:lnTo>
                  <a:lnTo>
                    <a:pt x="322319" y="69176"/>
                  </a:lnTo>
                  <a:lnTo>
                    <a:pt x="322319" y="199570"/>
                  </a:lnTo>
                  <a:lnTo>
                    <a:pt x="452713" y="199570"/>
                  </a:lnTo>
                  <a:lnTo>
                    <a:pt x="452713" y="322319"/>
                  </a:lnTo>
                  <a:lnTo>
                    <a:pt x="322319" y="322319"/>
                  </a:lnTo>
                  <a:lnTo>
                    <a:pt x="322319" y="452713"/>
                  </a:lnTo>
                  <a:lnTo>
                    <a:pt x="199570" y="452713"/>
                  </a:lnTo>
                  <a:lnTo>
                    <a:pt x="199570" y="322319"/>
                  </a:lnTo>
                  <a:lnTo>
                    <a:pt x="69176" y="322319"/>
                  </a:lnTo>
                  <a:lnTo>
                    <a:pt x="69176" y="19957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176" tIns="199570" rIns="69176" bIns="19957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324431" y="1024880"/>
              <a:ext cx="899808" cy="899808"/>
            </a:xfrm>
            <a:custGeom>
              <a:avLst/>
              <a:gdLst>
                <a:gd name="connsiteX0" fmla="*/ 0 w 899808"/>
                <a:gd name="connsiteY0" fmla="*/ 449904 h 899808"/>
                <a:gd name="connsiteX1" fmla="*/ 449904 w 899808"/>
                <a:gd name="connsiteY1" fmla="*/ 0 h 899808"/>
                <a:gd name="connsiteX2" fmla="*/ 899808 w 899808"/>
                <a:gd name="connsiteY2" fmla="*/ 449904 h 899808"/>
                <a:gd name="connsiteX3" fmla="*/ 449904 w 899808"/>
                <a:gd name="connsiteY3" fmla="*/ 899808 h 899808"/>
                <a:gd name="connsiteX4" fmla="*/ 0 w 899808"/>
                <a:gd name="connsiteY4" fmla="*/ 449904 h 89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808" h="899808">
                  <a:moveTo>
                    <a:pt x="0" y="449904"/>
                  </a:moveTo>
                  <a:cubicBezTo>
                    <a:pt x="0" y="201429"/>
                    <a:pt x="201429" y="0"/>
                    <a:pt x="449904" y="0"/>
                  </a:cubicBezTo>
                  <a:cubicBezTo>
                    <a:pt x="698379" y="0"/>
                    <a:pt x="899808" y="201429"/>
                    <a:pt x="899808" y="449904"/>
                  </a:cubicBezTo>
                  <a:cubicBezTo>
                    <a:pt x="899808" y="698379"/>
                    <a:pt x="698379" y="899808"/>
                    <a:pt x="449904" y="899808"/>
                  </a:cubicBezTo>
                  <a:cubicBezTo>
                    <a:pt x="201429" y="899808"/>
                    <a:pt x="0" y="698379"/>
                    <a:pt x="0" y="44990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254" tIns="162254" rIns="162254" bIns="16225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kern="12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设备</a:t>
              </a:r>
              <a:endParaRPr lang="zh-CN" altLang="en-US" sz="20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6249033" y="1218134"/>
              <a:ext cx="521889" cy="521889"/>
            </a:xfrm>
            <a:custGeom>
              <a:avLst/>
              <a:gdLst>
                <a:gd name="connsiteX0" fmla="*/ 69176 w 521889"/>
                <a:gd name="connsiteY0" fmla="*/ 199570 h 521889"/>
                <a:gd name="connsiteX1" fmla="*/ 199570 w 521889"/>
                <a:gd name="connsiteY1" fmla="*/ 199570 h 521889"/>
                <a:gd name="connsiteX2" fmla="*/ 199570 w 521889"/>
                <a:gd name="connsiteY2" fmla="*/ 69176 h 521889"/>
                <a:gd name="connsiteX3" fmla="*/ 322319 w 521889"/>
                <a:gd name="connsiteY3" fmla="*/ 69176 h 521889"/>
                <a:gd name="connsiteX4" fmla="*/ 322319 w 521889"/>
                <a:gd name="connsiteY4" fmla="*/ 199570 h 521889"/>
                <a:gd name="connsiteX5" fmla="*/ 452713 w 521889"/>
                <a:gd name="connsiteY5" fmla="*/ 199570 h 521889"/>
                <a:gd name="connsiteX6" fmla="*/ 452713 w 521889"/>
                <a:gd name="connsiteY6" fmla="*/ 322319 h 521889"/>
                <a:gd name="connsiteX7" fmla="*/ 322319 w 521889"/>
                <a:gd name="connsiteY7" fmla="*/ 322319 h 521889"/>
                <a:gd name="connsiteX8" fmla="*/ 322319 w 521889"/>
                <a:gd name="connsiteY8" fmla="*/ 452713 h 521889"/>
                <a:gd name="connsiteX9" fmla="*/ 199570 w 521889"/>
                <a:gd name="connsiteY9" fmla="*/ 452713 h 521889"/>
                <a:gd name="connsiteX10" fmla="*/ 199570 w 521889"/>
                <a:gd name="connsiteY10" fmla="*/ 322319 h 521889"/>
                <a:gd name="connsiteX11" fmla="*/ 69176 w 521889"/>
                <a:gd name="connsiteY11" fmla="*/ 322319 h 521889"/>
                <a:gd name="connsiteX12" fmla="*/ 69176 w 521889"/>
                <a:gd name="connsiteY12" fmla="*/ 199570 h 5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1889" h="521889">
                  <a:moveTo>
                    <a:pt x="69176" y="199570"/>
                  </a:moveTo>
                  <a:lnTo>
                    <a:pt x="199570" y="199570"/>
                  </a:lnTo>
                  <a:lnTo>
                    <a:pt x="199570" y="69176"/>
                  </a:lnTo>
                  <a:lnTo>
                    <a:pt x="322319" y="69176"/>
                  </a:lnTo>
                  <a:lnTo>
                    <a:pt x="322319" y="199570"/>
                  </a:lnTo>
                  <a:lnTo>
                    <a:pt x="452713" y="199570"/>
                  </a:lnTo>
                  <a:lnTo>
                    <a:pt x="452713" y="322319"/>
                  </a:lnTo>
                  <a:lnTo>
                    <a:pt x="322319" y="322319"/>
                  </a:lnTo>
                  <a:lnTo>
                    <a:pt x="322319" y="452713"/>
                  </a:lnTo>
                  <a:lnTo>
                    <a:pt x="199570" y="452713"/>
                  </a:lnTo>
                  <a:lnTo>
                    <a:pt x="199570" y="322319"/>
                  </a:lnTo>
                  <a:lnTo>
                    <a:pt x="69176" y="322319"/>
                  </a:lnTo>
                  <a:lnTo>
                    <a:pt x="69176" y="19957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176" tIns="199570" rIns="69176" bIns="19957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6843555" y="1024880"/>
              <a:ext cx="899808" cy="899808"/>
            </a:xfrm>
            <a:custGeom>
              <a:avLst/>
              <a:gdLst>
                <a:gd name="connsiteX0" fmla="*/ 0 w 899808"/>
                <a:gd name="connsiteY0" fmla="*/ 449904 h 899808"/>
                <a:gd name="connsiteX1" fmla="*/ 449904 w 899808"/>
                <a:gd name="connsiteY1" fmla="*/ 0 h 899808"/>
                <a:gd name="connsiteX2" fmla="*/ 899808 w 899808"/>
                <a:gd name="connsiteY2" fmla="*/ 449904 h 899808"/>
                <a:gd name="connsiteX3" fmla="*/ 449904 w 899808"/>
                <a:gd name="connsiteY3" fmla="*/ 899808 h 899808"/>
                <a:gd name="connsiteX4" fmla="*/ 0 w 899808"/>
                <a:gd name="connsiteY4" fmla="*/ 449904 h 89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808" h="899808">
                  <a:moveTo>
                    <a:pt x="0" y="449904"/>
                  </a:moveTo>
                  <a:cubicBezTo>
                    <a:pt x="0" y="201429"/>
                    <a:pt x="201429" y="0"/>
                    <a:pt x="449904" y="0"/>
                  </a:cubicBezTo>
                  <a:cubicBezTo>
                    <a:pt x="698379" y="0"/>
                    <a:pt x="899808" y="201429"/>
                    <a:pt x="899808" y="449904"/>
                  </a:cubicBezTo>
                  <a:cubicBezTo>
                    <a:pt x="899808" y="698379"/>
                    <a:pt x="698379" y="899808"/>
                    <a:pt x="449904" y="899808"/>
                  </a:cubicBezTo>
                  <a:cubicBezTo>
                    <a:pt x="201429" y="899808"/>
                    <a:pt x="0" y="698379"/>
                    <a:pt x="0" y="44990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254" tIns="162254" rIns="162254" bIns="16225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8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…</a:t>
              </a:r>
              <a:endParaRPr lang="zh-CN" altLang="en-US" sz="28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61026" y="1278358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400" dirty="0" smtClean="0">
                  <a:latin typeface="微软雅黑" pitchFamily="34" charset="-122"/>
                  <a:ea typeface="微软雅黑" pitchFamily="34" charset="-122"/>
                </a:rPr>
                <a:t>整体解决方案</a:t>
              </a:r>
              <a:endParaRPr lang="zh-CN" altLang="en-US" sz="2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092351" y="1093691"/>
              <a:ext cx="64152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≠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971600" y="2135758"/>
            <a:ext cx="7200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 smtClean="0">
                <a:latin typeface="微软雅黑" pitchFamily="34" charset="-122"/>
                <a:ea typeface="微软雅黑" pitchFamily="34" charset="-122"/>
              </a:rPr>
              <a:t>是</a:t>
            </a:r>
            <a:r>
              <a:rPr lang="zh-CN" altLang="zh-CN" sz="3200" b="1" dirty="0">
                <a:latin typeface="微软雅黑" pitchFamily="34" charset="-122"/>
                <a:ea typeface="微软雅黑" pitchFamily="34" charset="-122"/>
              </a:rPr>
              <a:t>以满足</a:t>
            </a:r>
            <a:r>
              <a:rPr lang="zh-CN" altLang="zh-CN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客户需求</a:t>
            </a:r>
            <a:r>
              <a:rPr lang="zh-CN" altLang="zh-CN" sz="3200" b="1" dirty="0">
                <a:latin typeface="微软雅黑" pitchFamily="34" charset="-122"/>
                <a:ea typeface="微软雅黑" pitchFamily="34" charset="-122"/>
              </a:rPr>
              <a:t>为中心，为客户提供包括</a:t>
            </a:r>
            <a:r>
              <a:rPr lang="zh-CN" altLang="zh-CN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实体产品</a:t>
            </a:r>
            <a:r>
              <a:rPr lang="zh-CN" altLang="zh-CN" sz="3200" b="1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zh-CN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服务</a:t>
            </a:r>
            <a:r>
              <a:rPr lang="zh-CN" altLang="zh-CN" sz="3200" b="1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zh-CN" altLang="zh-CN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信息</a:t>
            </a:r>
            <a:r>
              <a:rPr lang="zh-CN" altLang="zh-CN" sz="3200" b="1" dirty="0">
                <a:latin typeface="微软雅黑" pitchFamily="34" charset="-122"/>
                <a:ea typeface="微软雅黑" pitchFamily="34" charset="-122"/>
              </a:rPr>
              <a:t>在内的总和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248561" y="1262951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微软雅黑" pitchFamily="34" charset="-122"/>
                <a:ea typeface="微软雅黑" pitchFamily="34" charset="-122"/>
              </a:rPr>
              <a:t>整体解决方案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13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/>
        </p:nvSpPr>
        <p:spPr bwMode="auto">
          <a:xfrm>
            <a:off x="971550" y="735360"/>
            <a:ext cx="115217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r>
              <a:rPr lang="zh-CN" altLang="en-US" sz="32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砂浆</a:t>
            </a:r>
            <a:endParaRPr lang="zh-CN" altLang="en-US" sz="32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146" name="Picture 2" descr="C:\Users\zhupeng\Desktop\RTX截图未命名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2" y="1268413"/>
            <a:ext cx="8267736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2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71550" y="536252"/>
            <a:ext cx="446454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干混砂浆搅拌系列产品 </a:t>
            </a:r>
          </a:p>
        </p:txBody>
      </p:sp>
      <p:pic>
        <p:nvPicPr>
          <p:cNvPr id="13314" name="Picture 2" descr="\\192.168.0.13\南方路机\公司宣传册稿样（勿删）\企业形象册\西伟德1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641" y="1268412"/>
            <a:ext cx="6564718" cy="55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41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342" y="3645024"/>
            <a:ext cx="4185816" cy="266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內容版面配置區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37775" y="1268412"/>
            <a:ext cx="3734675" cy="237661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7" descr="http://t1.baidu.com/it/u=3343694037,2693817901&amp;fm=23&amp;gp=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51886"/>
            <a:ext cx="3610700" cy="239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71550" y="683985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建筑垃圾处理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952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76" y="3747145"/>
            <a:ext cx="3670324" cy="275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47143"/>
            <a:ext cx="3670324" cy="275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62" y="1125538"/>
            <a:ext cx="3495476" cy="262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3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QNT12022000\桌面\材料\{52DACD7F-C40E-4F9E-B913-329DA37F1E37}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767198"/>
            <a:ext cx="7730362" cy="309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30362" cy="28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52896" y="510851"/>
            <a:ext cx="441119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建筑垃圾处理系列产品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3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169928" cy="537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52896" y="510851"/>
            <a:ext cx="441119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建筑垃圾处理系列产品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08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409874"/>
            <a:ext cx="7902624" cy="237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3788725"/>
            <a:ext cx="39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200"/>
            <a:ext cx="39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953294" y="668319"/>
            <a:ext cx="1826141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应用实例</a:t>
            </a:r>
          </a:p>
        </p:txBody>
      </p:sp>
    </p:spTree>
    <p:extLst>
      <p:ext uri="{BB962C8B-B14F-4D97-AF65-F5344CB8AC3E}">
        <p14:creationId xmlns:p14="http://schemas.microsoft.com/office/powerpoint/2010/main" val="11131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3"/>
          <p:cNvSpPr/>
          <p:nvPr/>
        </p:nvSpPr>
        <p:spPr bwMode="auto">
          <a:xfrm>
            <a:off x="395535" y="549276"/>
            <a:ext cx="8107247" cy="576004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kumimoji="0" lang="en-US" altLang="zh-TW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kumimoji="0" lang="en-US" altLang="zh-TW" dirty="0">
                <a:latin typeface="微软雅黑" pitchFamily="34" charset="-122"/>
                <a:ea typeface="微软雅黑" pitchFamily="34" charset="-122"/>
              </a:rPr>
              <a:t>                    </a:t>
            </a:r>
            <a:endParaRPr kumimoji="0" lang="zh-TW" alt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字方塊 4"/>
          <p:cNvSpPr txBox="1"/>
          <p:nvPr/>
        </p:nvSpPr>
        <p:spPr>
          <a:xfrm>
            <a:off x="868691" y="1777041"/>
            <a:ext cx="553998" cy="3320806"/>
          </a:xfrm>
          <a:prstGeom prst="rect">
            <a:avLst/>
          </a:prstGeom>
          <a:solidFill>
            <a:srgbClr val="1355BF"/>
          </a:solidFill>
          <a:ln w="28575" cmpd="sng">
            <a:solidFill>
              <a:schemeClr val="tx1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eaVert" wrap="squar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0" lang="zh-TW" altLang="en-US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建筑垃圾分类处理场</a:t>
            </a:r>
          </a:p>
        </p:txBody>
      </p:sp>
      <p:sp>
        <p:nvSpPr>
          <p:cNvPr id="4" name="文字方塊 5"/>
          <p:cNvSpPr txBox="1"/>
          <p:nvPr/>
        </p:nvSpPr>
        <p:spPr>
          <a:xfrm>
            <a:off x="2189617" y="1777041"/>
            <a:ext cx="553998" cy="332080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0" lang="zh-TW" altLang="en-US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再生粒料破碎场</a:t>
            </a:r>
          </a:p>
        </p:txBody>
      </p:sp>
      <p:sp>
        <p:nvSpPr>
          <p:cNvPr id="5" name="向右箭號 6"/>
          <p:cNvSpPr>
            <a:spLocks noChangeArrowheads="1"/>
          </p:cNvSpPr>
          <p:nvPr/>
        </p:nvSpPr>
        <p:spPr bwMode="auto">
          <a:xfrm>
            <a:off x="1665491" y="3181172"/>
            <a:ext cx="393233" cy="6117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橢圓 6"/>
          <p:cNvSpPr/>
          <p:nvPr/>
        </p:nvSpPr>
        <p:spPr bwMode="auto">
          <a:xfrm>
            <a:off x="3966917" y="1484784"/>
            <a:ext cx="1196087" cy="3582976"/>
          </a:xfrm>
          <a:prstGeom prst="ellipse">
            <a:avLst/>
          </a:prstGeom>
          <a:solidFill>
            <a:srgbClr val="00B05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algn="ctr">
              <a:defRPr/>
            </a:pPr>
            <a:r>
              <a:rPr kumimoji="0" lang="zh-TW" altLang="en-US" sz="3600" b="1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综</a:t>
            </a:r>
            <a:endParaRPr kumimoji="0" lang="en-US" altLang="zh-TW" sz="3600" b="1" dirty="0">
              <a:solidFill>
                <a:schemeClr val="accent3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kumimoji="0" lang="zh-TW" altLang="en-US" sz="3600" b="1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合</a:t>
            </a:r>
            <a:endParaRPr kumimoji="0" lang="en-US" altLang="zh-TW" sz="3600" b="1" dirty="0">
              <a:solidFill>
                <a:schemeClr val="accent3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kumimoji="0" lang="zh-TW" altLang="en-US" sz="3600" b="1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料</a:t>
            </a:r>
            <a:endParaRPr kumimoji="0" lang="en-US" altLang="zh-TW" sz="3600" b="1" dirty="0">
              <a:solidFill>
                <a:schemeClr val="accent3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kumimoji="0" lang="zh-TW" altLang="en-US" sz="3600" b="1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仓</a:t>
            </a:r>
          </a:p>
        </p:txBody>
      </p:sp>
      <p:sp>
        <p:nvSpPr>
          <p:cNvPr id="7" name="向右箭號 6"/>
          <p:cNvSpPr>
            <a:spLocks noChangeArrowheads="1"/>
          </p:cNvSpPr>
          <p:nvPr/>
        </p:nvSpPr>
        <p:spPr bwMode="auto">
          <a:xfrm>
            <a:off x="3113291" y="3132192"/>
            <a:ext cx="393233" cy="69911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962854" y="1896654"/>
            <a:ext cx="2202111" cy="524339"/>
          </a:xfrm>
          <a:prstGeom prst="roundRect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zh-TW" altLang="en-US" sz="1800" b="1" dirty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商</a:t>
            </a:r>
            <a:r>
              <a:rPr kumimoji="0" lang="zh-TW" altLang="en-US" sz="1800" b="1" dirty="0" smtClean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混</a:t>
            </a:r>
            <a:r>
              <a:rPr lang="zh-CN" altLang="en-US" b="1" dirty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搅拌</a:t>
            </a:r>
            <a:r>
              <a:rPr kumimoji="0" lang="zh-TW" altLang="en-US" sz="1800" b="1" dirty="0" smtClean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站</a:t>
            </a:r>
            <a:endParaRPr kumimoji="0" lang="zh-TW" altLang="en-US" sz="1800" b="1" dirty="0">
              <a:solidFill>
                <a:schemeClr val="accent5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向右箭號 9"/>
          <p:cNvSpPr>
            <a:spLocks noChangeArrowheads="1"/>
          </p:cNvSpPr>
          <p:nvPr/>
        </p:nvSpPr>
        <p:spPr bwMode="auto">
          <a:xfrm>
            <a:off x="5548516" y="2099161"/>
            <a:ext cx="235941" cy="2621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圓角矩形 12"/>
          <p:cNvSpPr/>
          <p:nvPr/>
        </p:nvSpPr>
        <p:spPr bwMode="auto">
          <a:xfrm>
            <a:off x="5962854" y="2677704"/>
            <a:ext cx="2202111" cy="524339"/>
          </a:xfrm>
          <a:prstGeom prst="roundRect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zh-TW" altLang="en-US" sz="1800" b="1" dirty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干</a:t>
            </a:r>
            <a:r>
              <a:rPr kumimoji="0" lang="zh-TW" altLang="en-US" sz="1800" b="1" dirty="0" smtClean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混</a:t>
            </a:r>
            <a:r>
              <a:rPr lang="zh-CN" altLang="en-US" b="1" dirty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搅拌</a:t>
            </a:r>
            <a:r>
              <a:rPr kumimoji="0" lang="zh-TW" altLang="en-US" sz="1800" b="1" dirty="0" smtClean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站</a:t>
            </a:r>
            <a:endParaRPr kumimoji="0" lang="zh-TW" altLang="en-US" sz="1800" b="1" dirty="0">
              <a:solidFill>
                <a:schemeClr val="accent5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endParaRPr kumimoji="0" lang="zh-TW" altLang="en-US" sz="18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向右箭號 13"/>
          <p:cNvSpPr>
            <a:spLocks noChangeArrowheads="1"/>
          </p:cNvSpPr>
          <p:nvPr/>
        </p:nvSpPr>
        <p:spPr bwMode="auto">
          <a:xfrm>
            <a:off x="5586616" y="2824648"/>
            <a:ext cx="235941" cy="2621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圓角矩形 14"/>
          <p:cNvSpPr/>
          <p:nvPr/>
        </p:nvSpPr>
        <p:spPr bwMode="auto">
          <a:xfrm>
            <a:off x="6004129" y="3433354"/>
            <a:ext cx="2202111" cy="524339"/>
          </a:xfrm>
          <a:prstGeom prst="roundRect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kumimoji="0" lang="zh-CN" altLang="en-US" sz="1800" b="1" dirty="0" smtClean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沥青搅拌</a:t>
            </a:r>
            <a:r>
              <a:rPr kumimoji="0" lang="zh-TW" altLang="en-US" sz="1800" b="1" dirty="0" smtClean="0">
                <a:solidFill>
                  <a:schemeClr val="accent5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站</a:t>
            </a:r>
            <a:endParaRPr kumimoji="0" lang="zh-TW" altLang="en-US" sz="1800" b="1" dirty="0">
              <a:solidFill>
                <a:schemeClr val="accent5">
                  <a:lumMod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向右箭號 15"/>
          <p:cNvSpPr>
            <a:spLocks noChangeArrowheads="1"/>
          </p:cNvSpPr>
          <p:nvPr/>
        </p:nvSpPr>
        <p:spPr bwMode="auto">
          <a:xfrm>
            <a:off x="5586616" y="3605698"/>
            <a:ext cx="235941" cy="2621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圓角矩形 16"/>
          <p:cNvSpPr/>
          <p:nvPr/>
        </p:nvSpPr>
        <p:spPr bwMode="auto">
          <a:xfrm>
            <a:off x="6004128" y="4266809"/>
            <a:ext cx="2202111" cy="524339"/>
          </a:xfrm>
          <a:prstGeom prst="roundRect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kumimoji="0" lang="zh-TW" altLang="en-US" sz="1800" b="1" dirty="0">
                <a:solidFill>
                  <a:srgbClr val="695203"/>
                </a:solidFill>
                <a:latin typeface="微软雅黑" pitchFamily="34" charset="-122"/>
                <a:ea typeface="微软雅黑" pitchFamily="34" charset="-122"/>
              </a:rPr>
              <a:t>水泥砖制造场</a:t>
            </a:r>
          </a:p>
        </p:txBody>
      </p:sp>
      <p:sp>
        <p:nvSpPr>
          <p:cNvPr id="15" name="向右箭號 17"/>
          <p:cNvSpPr>
            <a:spLocks noChangeArrowheads="1"/>
          </p:cNvSpPr>
          <p:nvPr/>
        </p:nvSpPr>
        <p:spPr bwMode="auto">
          <a:xfrm>
            <a:off x="5586616" y="4405798"/>
            <a:ext cx="235941" cy="2621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圓角矩形 10"/>
          <p:cNvSpPr/>
          <p:nvPr/>
        </p:nvSpPr>
        <p:spPr bwMode="auto">
          <a:xfrm>
            <a:off x="3041180" y="650251"/>
            <a:ext cx="3047559" cy="54650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kumimoji="0" lang="en-US" altLang="zh-TW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NFLG</a:t>
            </a:r>
            <a:r>
              <a:rPr kumimoji="0" lang="zh-TW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产品系统整合</a:t>
            </a:r>
          </a:p>
        </p:txBody>
      </p:sp>
      <p:sp>
        <p:nvSpPr>
          <p:cNvPr id="17" name="五邊形 2"/>
          <p:cNvSpPr/>
          <p:nvPr/>
        </p:nvSpPr>
        <p:spPr bwMode="auto">
          <a:xfrm>
            <a:off x="2960893" y="3856090"/>
            <a:ext cx="1006024" cy="699118"/>
          </a:xfrm>
          <a:prstGeom prst="homePlate">
            <a:avLst/>
          </a:prstGeom>
          <a:solidFill>
            <a:srgbClr val="CCFF99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ts val="1400"/>
              </a:lnSpc>
            </a:pPr>
            <a:endParaRPr kumimoji="0" lang="en-US" altLang="zh-TW" sz="1600" b="1" dirty="0">
              <a:effectLst>
                <a:outerShdw blurRad="38100" dist="38100" dir="2700000" algn="tl">
                  <a:srgbClr val="FFFFFF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400"/>
              </a:lnSpc>
            </a:pPr>
            <a:r>
              <a:rPr kumimoji="0" lang="zh-CN" altLang="en-US" sz="1600" b="1" dirty="0" smtClean="0">
                <a:latin typeface="微软雅黑" pitchFamily="34" charset="-122"/>
                <a:ea typeface="微软雅黑" pitchFamily="34" charset="-122"/>
              </a:rPr>
              <a:t>原生</a:t>
            </a:r>
            <a:r>
              <a:rPr kumimoji="0" lang="zh-TW" altLang="en-US" sz="1600" b="1" dirty="0" smtClean="0">
                <a:latin typeface="微软雅黑" pitchFamily="34" charset="-122"/>
                <a:ea typeface="微软雅黑" pitchFamily="34" charset="-122"/>
              </a:rPr>
              <a:t>材</a:t>
            </a:r>
            <a:endParaRPr kumimoji="0" lang="zh-TW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五邊形 18"/>
          <p:cNvSpPr/>
          <p:nvPr/>
        </p:nvSpPr>
        <p:spPr bwMode="auto">
          <a:xfrm>
            <a:off x="2972006" y="2351140"/>
            <a:ext cx="1006024" cy="699118"/>
          </a:xfrm>
          <a:prstGeom prst="homePlate">
            <a:avLst/>
          </a:prstGeom>
          <a:solidFill>
            <a:srgbClr val="CCFF99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ts val="1400"/>
              </a:lnSpc>
            </a:pPr>
            <a:endParaRPr kumimoji="0" lang="en-US" altLang="zh-TW" sz="1600" b="1" dirty="0">
              <a:effectLst>
                <a:outerShdw blurRad="38100" dist="38100" dir="2700000" algn="tl">
                  <a:srgbClr val="FFFFFF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400"/>
              </a:lnSpc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原生</a:t>
            </a:r>
            <a:r>
              <a:rPr lang="zh-TW" altLang="en-US" sz="1600" b="1" dirty="0">
                <a:latin typeface="微软雅黑" pitchFamily="34" charset="-122"/>
                <a:ea typeface="微软雅黑" pitchFamily="34" charset="-122"/>
              </a:rPr>
              <a:t>材</a:t>
            </a:r>
          </a:p>
        </p:txBody>
      </p:sp>
      <p:sp>
        <p:nvSpPr>
          <p:cNvPr id="19" name="文字方塊 11"/>
          <p:cNvSpPr txBox="1"/>
          <p:nvPr/>
        </p:nvSpPr>
        <p:spPr>
          <a:xfrm>
            <a:off x="2733136" y="5462975"/>
            <a:ext cx="3771900" cy="523220"/>
          </a:xfrm>
          <a:prstGeom prst="rect">
            <a:avLst/>
          </a:prstGeom>
          <a:solidFill>
            <a:srgbClr val="92D050"/>
          </a:solidFill>
          <a:ln>
            <a:solidFill>
              <a:srgbClr val="1355BF"/>
            </a:solidFill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0" lang="zh-TW" altLang="en-US" b="1" u="sng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绿</a:t>
            </a:r>
            <a:r>
              <a:rPr kumimoji="0" lang="zh-CN" altLang="en-US" b="1" u="sng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色</a:t>
            </a:r>
            <a:r>
              <a:rPr kumimoji="0" lang="zh-TW" altLang="en-US" b="1" u="sng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建筑</a:t>
            </a:r>
            <a:r>
              <a:rPr kumimoji="0" lang="zh-TW" altLang="en-US" b="1" u="sng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循环利用园区</a:t>
            </a:r>
          </a:p>
        </p:txBody>
      </p:sp>
      <p:sp>
        <p:nvSpPr>
          <p:cNvPr id="20" name="雲朵形圖說文字 19"/>
          <p:cNvSpPr/>
          <p:nvPr/>
        </p:nvSpPr>
        <p:spPr bwMode="auto">
          <a:xfrm>
            <a:off x="971550" y="816137"/>
            <a:ext cx="1730229" cy="700937"/>
          </a:xfrm>
          <a:prstGeom prst="cloudCallout">
            <a:avLst>
              <a:gd name="adj1" fmla="val 134303"/>
              <a:gd name="adj2" fmla="val 103442"/>
            </a:avLst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/>
            <a:r>
              <a:rPr kumimoji="0" lang="zh-TW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减</a:t>
            </a:r>
            <a:r>
              <a:rPr kumimoji="0" lang="zh-TW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排减</a:t>
            </a:r>
            <a:r>
              <a:rPr kumimoji="0" lang="zh-TW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容</a:t>
            </a:r>
          </a:p>
        </p:txBody>
      </p:sp>
      <p:sp>
        <p:nvSpPr>
          <p:cNvPr id="21" name="雲朵形圖說文字 20"/>
          <p:cNvSpPr/>
          <p:nvPr/>
        </p:nvSpPr>
        <p:spPr bwMode="auto">
          <a:xfrm>
            <a:off x="849516" y="5301208"/>
            <a:ext cx="1730226" cy="737349"/>
          </a:xfrm>
          <a:prstGeom prst="cloudCallout">
            <a:avLst>
              <a:gd name="adj1" fmla="val 139970"/>
              <a:gd name="adj2" fmla="val -126071"/>
            </a:avLst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r>
              <a:rPr kumimoji="0" lang="zh-CN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天然</a:t>
            </a:r>
            <a:r>
              <a:rPr kumimoji="0" lang="zh-TW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材</a:t>
            </a:r>
            <a:r>
              <a:rPr kumimoji="0" lang="zh-TW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保护</a:t>
            </a:r>
          </a:p>
        </p:txBody>
      </p:sp>
      <p:sp>
        <p:nvSpPr>
          <p:cNvPr id="22" name="雲朵形圖說文字 21"/>
          <p:cNvSpPr/>
          <p:nvPr/>
        </p:nvSpPr>
        <p:spPr bwMode="auto">
          <a:xfrm>
            <a:off x="6656592" y="5305021"/>
            <a:ext cx="1528696" cy="733708"/>
          </a:xfrm>
          <a:prstGeom prst="cloudCallout">
            <a:avLst>
              <a:gd name="adj1" fmla="val -164560"/>
              <a:gd name="adj2" fmla="val -166814"/>
            </a:avLst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kumimoji="0" lang="zh-CN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循环</a:t>
            </a:r>
            <a:r>
              <a:rPr kumimoji="0" lang="zh-TW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利用</a:t>
            </a:r>
            <a:endParaRPr kumimoji="0" lang="zh-TW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07 整体解决方案\02 整体解决方案资料\03 设备\系统整合方案鸟瞰图 12-11-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101" y="1269008"/>
            <a:ext cx="7332307" cy="51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971600" y="683985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效果图</a:t>
            </a:r>
          </a:p>
        </p:txBody>
      </p:sp>
    </p:spTree>
    <p:extLst>
      <p:ext uri="{BB962C8B-B14F-4D97-AF65-F5344CB8AC3E}">
        <p14:creationId xmlns:p14="http://schemas.microsoft.com/office/powerpoint/2010/main" val="4492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971550" y="673049"/>
            <a:ext cx="40324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整体解决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方案实例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91802"/>
            <a:ext cx="7920880" cy="55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3629"/>
            <a:ext cx="3558914" cy="264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63" y="4027167"/>
            <a:ext cx="3422337" cy="228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右箭头 2"/>
          <p:cNvSpPr/>
          <p:nvPr/>
        </p:nvSpPr>
        <p:spPr>
          <a:xfrm rot="10800000">
            <a:off x="6588224" y="4365105"/>
            <a:ext cx="1096662" cy="12515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29" name="Picture 5" descr="C:\Users\zhupeng\Desktop\RTX截图未命名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64" y="1268413"/>
            <a:ext cx="3762844" cy="264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圆角右箭头 7"/>
          <p:cNvSpPr/>
          <p:nvPr/>
        </p:nvSpPr>
        <p:spPr>
          <a:xfrm rot="10800000" flipH="1">
            <a:off x="1650078" y="4365106"/>
            <a:ext cx="1008112" cy="12515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00900" cy="50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971550" y="673049"/>
            <a:ext cx="40324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整体解决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方案实例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5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5359" y="5385395"/>
            <a:ext cx="2401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latin typeface="微软雅黑" pitchFamily="34" charset="-122"/>
                <a:ea typeface="微软雅黑" pitchFamily="34" charset="-122"/>
              </a:rPr>
              <a:t>谢谢！</a:t>
            </a:r>
            <a:endParaRPr lang="en-US" altLang="zh-CN" sz="54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853" y="1248416"/>
            <a:ext cx="4402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微博：</a:t>
            </a:r>
            <a:r>
              <a:rPr lang="en-US" altLang="zh-CN" sz="2800" b="1" u="sng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hlinkClick r:id="rId2"/>
              </a:rPr>
              <a:t>http</a:t>
            </a:r>
            <a:r>
              <a:rPr lang="en-US" altLang="zh-CN" sz="2800" b="1" u="sng" dirty="0">
                <a:latin typeface="微软雅黑" pitchFamily="34" charset="-122"/>
                <a:ea typeface="微软雅黑" pitchFamily="34" charset="-122"/>
                <a:hlinkClick r:id="rId2"/>
              </a:rPr>
              <a:t>://</a:t>
            </a:r>
            <a:r>
              <a:rPr lang="en-US" altLang="zh-CN" sz="2800" b="1" u="sng" dirty="0" smtClean="0">
                <a:latin typeface="微软雅黑" pitchFamily="34" charset="-122"/>
                <a:ea typeface="微软雅黑" pitchFamily="34" charset="-122"/>
                <a:hlinkClick r:id="rId2"/>
              </a:rPr>
              <a:t>weibo.com/nflg</a:t>
            </a:r>
            <a:endParaRPr lang="en-US" altLang="zh-CN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1853" y="3472055"/>
            <a:ext cx="5021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微信：</a:t>
            </a:r>
            <a:r>
              <a:rPr lang="en-US" altLang="zh-CN" sz="2800" b="1" u="sng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FJNFLG</a:t>
            </a:r>
            <a:endParaRPr lang="en-US" altLang="zh-CN" sz="2800" b="1" u="sng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E:\19 市场部文档\20140312中国水泥网年会\NFLG微博二维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72" y="1292609"/>
            <a:ext cx="2027378" cy="20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9 市场部文档\20140312中国水泥网年会\NFLG微信二维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74" y="3319987"/>
            <a:ext cx="2071410" cy="20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zhupeng\Desktop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4303" r="1880"/>
          <a:stretch/>
        </p:blipFill>
        <p:spPr bwMode="auto">
          <a:xfrm>
            <a:off x="197768" y="620688"/>
            <a:ext cx="8748464" cy="603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2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hupeng\Desktop\RTX截图未命名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r="2056"/>
          <a:stretch/>
        </p:blipFill>
        <p:spPr bwMode="auto">
          <a:xfrm>
            <a:off x="81116" y="908720"/>
            <a:ext cx="8981768" cy="540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FLG\Power Point\Powerscreen PPT\Powerscreen Impactor\Impactor PPT\VX350\XV350%2C+H6203%2C+1300+Maxtrak%2C+XA400+-+Hillhead+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68412"/>
            <a:ext cx="7200900" cy="487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966282" y="668135"/>
            <a:ext cx="533391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移动破碎设备</a:t>
            </a: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02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966282" y="668135"/>
            <a:ext cx="274162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移动筛分设备</a:t>
            </a: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Picture 2" descr="683 machine"/>
          <p:cNvPicPr>
            <a:picLocks noChangeAspect="1" noChangeArrowheads="1"/>
          </p:cNvPicPr>
          <p:nvPr/>
        </p:nvPicPr>
        <p:blipFill>
          <a:blip r:embed="rId3" cstate="print"/>
          <a:srcRect t="6645" b="9145"/>
          <a:stretch>
            <a:fillRect/>
          </a:stretch>
        </p:blipFill>
        <p:spPr bwMode="auto">
          <a:xfrm>
            <a:off x="-1" y="1268760"/>
            <a:ext cx="9144001" cy="513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58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2"/>
          <a:stretch/>
        </p:blipFill>
        <p:spPr bwMode="auto">
          <a:xfrm>
            <a:off x="1103759" y="1249913"/>
            <a:ext cx="3324225" cy="25015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324225" cy="249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56" y="3815829"/>
            <a:ext cx="3325128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/>
          <a:stretch/>
        </p:blipFill>
        <p:spPr bwMode="auto">
          <a:xfrm>
            <a:off x="4716016" y="3815829"/>
            <a:ext cx="3318236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966282" y="668135"/>
            <a:ext cx="2237566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颗粒形状</a:t>
            </a: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13748</TotalTime>
  <Words>434</Words>
  <Application>Microsoft Office PowerPoint</Application>
  <PresentationFormat>全屏显示(4:3)</PresentationFormat>
  <Paragraphs>137</Paragraphs>
  <Slides>41</Slides>
  <Notes>23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254</cp:revision>
  <dcterms:modified xsi:type="dcterms:W3CDTF">2014-03-12T03:44:28Z</dcterms:modified>
</cp:coreProperties>
</file>