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4"/>
  </p:notesMasterIdLst>
  <p:sldIdLst>
    <p:sldId id="258" r:id="rId3"/>
    <p:sldId id="257" r:id="rId4"/>
    <p:sldId id="259" r:id="rId5"/>
    <p:sldId id="267" r:id="rId6"/>
    <p:sldId id="321" r:id="rId7"/>
    <p:sldId id="277" r:id="rId8"/>
    <p:sldId id="322" r:id="rId9"/>
    <p:sldId id="266" r:id="rId10"/>
    <p:sldId id="323" r:id="rId11"/>
    <p:sldId id="262" r:id="rId12"/>
    <p:sldId id="302" r:id="rId13"/>
    <p:sldId id="324" r:id="rId14"/>
    <p:sldId id="326" r:id="rId15"/>
    <p:sldId id="317" r:id="rId16"/>
    <p:sldId id="325" r:id="rId17"/>
    <p:sldId id="318" r:id="rId18"/>
    <p:sldId id="319" r:id="rId19"/>
    <p:sldId id="327" r:id="rId20"/>
    <p:sldId id="314" r:id="rId21"/>
    <p:sldId id="313" r:id="rId22"/>
    <p:sldId id="274" r:id="rId23"/>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F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876" y="-90"/>
      </p:cViewPr>
      <p:guideLst>
        <p:guide orient="horz" pos="1642"/>
        <p:guide pos="2880"/>
      </p:guideLst>
    </p:cSldViewPr>
  </p:slideViewPr>
  <p:notesTextViewPr>
    <p:cViewPr>
      <p:scale>
        <a:sx n="100" d="100"/>
        <a:sy n="100" d="100"/>
      </p:scale>
      <p:origin x="0" y="0"/>
    </p:cViewPr>
  </p:notesTextViewPr>
  <p:gridSpacing cx="73761600" cy="737616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defRPr>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fld id="{1E2F0823-5BDA-407D-8658-5EAF00A41B52}" type="datetimeFigureOut">
              <a:rPr lang="zh-CN" altLang="en-US"/>
              <a:pPr>
                <a:defRPr/>
              </a:pPr>
              <a:t>2014/3/12</a:t>
            </a:fld>
            <a:endParaRPr lang="zh-CN" altLang="en-US"/>
          </a:p>
        </p:txBody>
      </p:sp>
      <p:sp>
        <p:nvSpPr>
          <p:cNvPr id="52228" name="幻灯片图像占位符 3"/>
          <p:cNvSpPr>
            <a:spLocks noGrp="1" noRot="1" noChangeAspect="1" noChangeArrowheads="1"/>
          </p:cNvSpPr>
          <p:nvPr>
            <p:ph type="sldImg" idx="2"/>
          </p:nvPr>
        </p:nvSpPr>
        <p:spPr bwMode="auto">
          <a:xfrm>
            <a:off x="381000" y="685800"/>
            <a:ext cx="6096000" cy="3429000"/>
          </a:xfrm>
          <a:prstGeom prst="rect">
            <a:avLst/>
          </a:prstGeom>
          <a:noFill/>
          <a:ln w="9525">
            <a:noFill/>
            <a:miter lim="800000"/>
            <a:headEnd/>
            <a:tailEnd/>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defRPr>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ea typeface="宋体" pitchFamily="2" charset="-122"/>
              </a:defRPr>
            </a:lvl1pPr>
          </a:lstStyle>
          <a:p>
            <a:pPr>
              <a:defRPr/>
            </a:pPr>
            <a:fld id="{73D991A2-28C0-46DF-AB18-C8D1D5651C7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78CC2BD-A7B1-4A0C-81A8-600B5A2767AC}"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E0D092C-007D-4C02-A693-2B4D141C070A}"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324F276-C65A-4C1A-83A5-1571BDFB5E31}"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BC5DD4-C17D-43ED-B861-7A262351C816}"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4706D18-0D5B-4B5C-B490-80FFD7F358F0}"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AC8AF2E-A82F-4919-BE7B-A72DCC04F0C0}"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EBBD5BD-F6B7-4212-8519-27261489E897}"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9EAD9A-528B-4125-9D76-4045F320C862}"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9B04867-064B-405E-AF23-45FEA99D9A5A}"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45AC6B8-B17E-4D2F-B6C8-0B67C8CFDD3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ECFF727-E43E-4135-8F66-19647AD4EC45}"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09D81EA-CB1E-48AC-A4F6-BB396990A214}"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BCFB2C9D-88FD-4D3E-A600-CED8983C47D1}" type="datetime1">
              <a:rPr lang="zh-CN" altLang="en-US"/>
              <a:pPr>
                <a:defRPr/>
              </a:pPr>
              <a:t>2014/3/12</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926438E-28F4-4B33-8C45-6F3FB316F88D}"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1665ED2B-BF82-4D75-BDA6-5769A0F50B68}" type="datetime1">
              <a:rPr lang="zh-CN" altLang="en-US"/>
              <a:pPr>
                <a:defRPr/>
              </a:pPr>
              <a:t>2014/3/12</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E87B4106-C751-4AE9-ACFE-C966C664996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8815AFAA-8F19-428F-B393-5B14E6015ABB}" type="datetime1">
              <a:rPr lang="zh-CN" altLang="en-US"/>
              <a:pPr>
                <a:defRPr/>
              </a:pPr>
              <a:t>2014/3/12</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077AEB8B-1DE3-4EC8-B9D6-726BDB277CA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7AF69E4F-802F-4E0D-BE57-57139D6A672A}" type="datetime1">
              <a:rPr lang="zh-CN" altLang="en-US"/>
              <a:pPr>
                <a:defRPr/>
              </a:pPr>
              <a:t>2014/3/12</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33C9F01C-A1B1-4D89-A06D-AF5F9F9DCF2C}"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4DB477D6-9FF0-407C-A705-2B05A1B3CAF3}" type="datetime1">
              <a:rPr lang="zh-CN" altLang="en-US"/>
              <a:pPr>
                <a:defRPr/>
              </a:pPr>
              <a:t>2014/3/12</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6C86BAD-8835-4E51-99BB-54DDC11711C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9F0BA53-F2F0-46CD-88A4-CE7AB6F12765}"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12A78A9-6AF7-4724-8007-ECAFE3F5E297}"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278BCE51-27F5-4B5D-A810-37DF53D10F48}" type="datetime1">
              <a:rPr lang="zh-CN" altLang="en-US"/>
              <a:pPr>
                <a:defRPr/>
              </a:pPr>
              <a:t>2014/3/12</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FEE46BB4-F52D-405A-BFA6-7AADD1EE4F6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62FA245-FC26-4197-89ED-233DFB651BC6}"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B75923-AC89-4F10-900F-DED88BDEEF67}"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805F1D2-B9F1-4A90-A030-C6FD00033F16}"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1039A73-40BF-4EB5-B159-AE366E76C530}"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5EDF2E2-3B8C-4DCE-B537-D2BB3114C5B2}" type="datetime1">
              <a:rPr lang="zh-CN" altLang="en-US"/>
              <a:pPr>
                <a:defRPr/>
              </a:pPr>
              <a:t>2014/3/12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FA3F9B7-2E53-46CD-9EA6-158A88CF54FF}"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92CAD102-BC6C-4795-A8AE-88B2B9CC9FC7}" type="datetime1">
              <a:rPr lang="zh-CN" altLang="en-US"/>
              <a:pPr>
                <a:defRPr/>
              </a:pPr>
              <a:t>2014/3/12</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7192088B-D810-4FFD-B958-CD0F575342A0}"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6CFBFE69-3DAA-4046-AF87-0963BC7CF54B}" type="datetime1">
              <a:rPr lang="zh-CN" altLang="en-US"/>
              <a:pPr>
                <a:defRPr/>
              </a:pPr>
              <a:t>2014/3/12</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B2B77268-3BD5-46E8-893B-1039D49DE732}"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55779E81-1923-4C98-9B40-0F47FC4E560B}" type="datetime1">
              <a:rPr lang="zh-CN" altLang="en-US"/>
              <a:pPr>
                <a:defRPr/>
              </a:pPr>
              <a:t>2014/3/12</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857953BC-804D-418C-9EF6-DAFD1BF60028}"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20ED84B1-8118-41A8-ABDA-FF2B8EDFFD74}" type="datetime1">
              <a:rPr lang="zh-CN" altLang="en-US"/>
              <a:pPr>
                <a:defRPr/>
              </a:pPr>
              <a:t>2014/3/12</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7DCCC03-5773-46AF-95D0-387CB6A12D1C}"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18055043-8EDE-409C-A51F-55D888C50014}" type="datetime1">
              <a:rPr lang="zh-CN" altLang="en-US"/>
              <a:pPr>
                <a:defRPr/>
              </a:pPr>
              <a:t>2014/3/12</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2A59398-4F71-49B0-8BFD-C5E6A8613E92}"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8D34DBF4-5B63-409F-948F-0F3AF33F18C7}" type="datetime1">
              <a:rPr lang="zh-CN" altLang="en-US"/>
              <a:pPr>
                <a:defRPr/>
              </a:pPr>
              <a:t>2014/3/12</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515560D5-EF01-4788-91AC-8000B786AE95}" type="slidenum">
              <a:rPr lang="zh-CN" altLang="en-US"/>
              <a:pPr>
                <a:defRPr/>
              </a:pPr>
              <a:t>‹#›</a:t>
            </a:fld>
            <a:endParaRPr lang="zh-CN" altLang="en-US" sz="1800">
              <a:solidFill>
                <a:schemeClr val="tx1"/>
              </a:solidFill>
            </a:endParaRPr>
          </a:p>
        </p:txBody>
      </p:sp>
    </p:spTree>
  </p:cSld>
  <p:clrMapOvr>
    <a:masterClrMapping/>
  </p:clrMapOvr>
  <p:transition advClick="0">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宋体" pitchFamily="2" charset="-122"/>
              </a:defRPr>
            </a:lvl1pPr>
          </a:lstStyle>
          <a:p>
            <a:pPr>
              <a:defRPr/>
            </a:pPr>
            <a:fld id="{188C19B3-E111-4B26-BD93-C33D2590A2BB}" type="datetime1">
              <a:rPr lang="zh-CN" altLang="en-US"/>
              <a:pPr>
                <a:defRPr/>
              </a:pPr>
              <a:t>2014/3/12</a:t>
            </a:fld>
            <a:endParaRPr lang="zh-CN" altLang="en-US"/>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ea typeface="宋体"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ea typeface="宋体" pitchFamily="2" charset="-122"/>
              </a:defRPr>
            </a:lvl1pPr>
          </a:lstStyle>
          <a:p>
            <a:pPr>
              <a:defRPr/>
            </a:pPr>
            <a:fld id="{40CCB21A-93AE-4C85-AD6A-C6B89F02F419}" type="slidenum">
              <a:rPr lang="zh-CN" altLang="en-US"/>
              <a:pPr>
                <a:defRPr/>
              </a:pPr>
              <a:t>‹#›</a:t>
            </a:fld>
            <a:endParaRPr lang="zh-CN" altLang="en-US"/>
          </a:p>
        </p:txBody>
      </p:sp>
      <p:pic>
        <p:nvPicPr>
          <p:cNvPr id="2055" name="Picture 2"/>
          <p:cNvPicPr>
            <a:picLocks noChangeArrowheads="1"/>
          </p:cNvPicPr>
          <p:nvPr userDrawn="1"/>
        </p:nvPicPr>
        <p:blipFill>
          <a:blip r:embed="rId13"/>
          <a:srcRect b="10440"/>
          <a:stretch>
            <a:fillRect/>
          </a:stretch>
        </p:blipFill>
        <p:spPr bwMode="auto">
          <a:xfrm>
            <a:off x="0" y="0"/>
            <a:ext cx="9144000" cy="5143500"/>
          </a:xfrm>
          <a:prstGeom prst="rect">
            <a:avLst/>
          </a:prstGeom>
          <a:noFill/>
          <a:ln w="9525">
            <a:noFill/>
            <a:miter lim="800000"/>
            <a:headEnd/>
            <a:tailEnd/>
          </a:ln>
        </p:spPr>
      </p:pic>
      <p:pic>
        <p:nvPicPr>
          <p:cNvPr id="2056" name="图片 1" descr="中建建材科技LOGO"/>
          <p:cNvPicPr>
            <a:picLocks noChangeAspect="1" noChangeArrowheads="1"/>
          </p:cNvPicPr>
          <p:nvPr userDrawn="1"/>
        </p:nvPicPr>
        <p:blipFill>
          <a:blip r:embed="rId14"/>
          <a:srcRect/>
          <a:stretch>
            <a:fillRect/>
          </a:stretch>
        </p:blipFill>
        <p:spPr bwMode="auto">
          <a:xfrm>
            <a:off x="8501063" y="0"/>
            <a:ext cx="642937"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ransition advClick="0">
    <p:split dir="in"/>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矩形 8"/>
          <p:cNvSpPr>
            <a:spLocks noChangeArrowheads="1"/>
          </p:cNvSpPr>
          <p:nvPr/>
        </p:nvSpPr>
        <p:spPr bwMode="auto">
          <a:xfrm>
            <a:off x="0" y="0"/>
            <a:ext cx="9144000" cy="5143500"/>
          </a:xfrm>
          <a:prstGeom prst="rect">
            <a:avLst/>
          </a:prstGeom>
          <a:solidFill>
            <a:schemeClr val="tx1"/>
          </a:solidFill>
          <a:ln w="9525">
            <a:noFill/>
            <a:miter lim="800000"/>
            <a:headEnd/>
            <a:tailEnd/>
          </a:ln>
        </p:spPr>
        <p:txBody>
          <a:bodyPr anchor="ctr"/>
          <a:lstStyle/>
          <a:p>
            <a:pPr algn="ctr">
              <a:defRPr/>
            </a:pPr>
            <a:endParaRPr lang="zh-CN" altLang="en-US">
              <a:solidFill>
                <a:srgbClr val="FFFFFF"/>
              </a:solidFill>
              <a:latin typeface="宋体" pitchFamily="2" charset="-122"/>
              <a:sym typeface="宋体" pitchFamily="2" charset="-122"/>
            </a:endParaRPr>
          </a:p>
        </p:txBody>
      </p:sp>
      <p:sp>
        <p:nvSpPr>
          <p:cNvPr id="3075"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单击此处编辑母版标题样式</a:t>
            </a:r>
          </a:p>
        </p:txBody>
      </p:sp>
      <p:sp>
        <p:nvSpPr>
          <p:cNvPr id="3076" name="文本占位符 2"/>
          <p:cNvSpPr>
            <a:spLocks noGrp="1" noChangeArrowheads="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2053" name="日期占位符 3"/>
          <p:cNvSpPr>
            <a:spLocks noGrp="1" noChangeArrowheads="1"/>
          </p:cNvSpPr>
          <p:nvPr>
            <p:ph type="dt" sz="half" idx="2"/>
          </p:nvPr>
        </p:nvSpPr>
        <p:spPr bwMode="auto">
          <a:xfrm>
            <a:off x="457200" y="4767263"/>
            <a:ext cx="2133600" cy="274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宋体" pitchFamily="2" charset="-122"/>
              </a:defRPr>
            </a:lvl1pPr>
          </a:lstStyle>
          <a:p>
            <a:pPr>
              <a:defRPr/>
            </a:pPr>
            <a:fld id="{BE8CD8F2-EDA8-41D5-A084-5DB1D28CDC73}" type="datetime1">
              <a:rPr lang="zh-CN" altLang="en-US"/>
              <a:pPr>
                <a:defRPr/>
              </a:pPr>
              <a:t>2014/3/12</a:t>
            </a:fld>
            <a:endParaRPr lang="zh-CN" altLang="en-US"/>
          </a:p>
        </p:txBody>
      </p:sp>
      <p:sp>
        <p:nvSpPr>
          <p:cNvPr id="2054" name="页脚占位符 4"/>
          <p:cNvSpPr>
            <a:spLocks noGrp="1" noChangeArrowheads="1"/>
          </p:cNvSpPr>
          <p:nvPr>
            <p:ph type="ftr" sz="quarter" idx="3"/>
          </p:nvPr>
        </p:nvSpPr>
        <p:spPr bwMode="auto">
          <a:xfrm>
            <a:off x="3124200" y="4767263"/>
            <a:ext cx="2895600" cy="274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ea typeface="宋体" pitchFamily="2" charset="-122"/>
              </a:defRPr>
            </a:lvl1pPr>
          </a:lstStyle>
          <a:p>
            <a:pPr>
              <a:defRPr/>
            </a:pPr>
            <a:endParaRPr lang="zh-CN" altLang="en-US"/>
          </a:p>
        </p:txBody>
      </p:sp>
      <p:sp>
        <p:nvSpPr>
          <p:cNvPr id="2055" name="灯片编号占位符 5"/>
          <p:cNvSpPr>
            <a:spLocks noGrp="1" noChangeArrowheads="1"/>
          </p:cNvSpPr>
          <p:nvPr>
            <p:ph type="sldNum" sz="quarter" idx="4"/>
          </p:nvPr>
        </p:nvSpPr>
        <p:spPr bwMode="auto">
          <a:xfrm>
            <a:off x="6553200" y="4767263"/>
            <a:ext cx="2133600" cy="274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ea typeface="宋体" pitchFamily="2" charset="-122"/>
              </a:defRPr>
            </a:lvl1pPr>
          </a:lstStyle>
          <a:p>
            <a:pPr>
              <a:defRPr/>
            </a:pPr>
            <a:fld id="{73A6EF14-972C-49F4-BC01-EC376264B747}" type="slidenum">
              <a:rPr lang="zh-CN" altLang="en-US"/>
              <a:pPr>
                <a:defRPr/>
              </a:pPr>
              <a:t>‹#›</a:t>
            </a:fld>
            <a:endParaRPr lang="zh-CN" altLang="en-US"/>
          </a:p>
        </p:txBody>
      </p:sp>
      <p:pic>
        <p:nvPicPr>
          <p:cNvPr id="3080" name="Picture 4"/>
          <p:cNvPicPr>
            <a:picLocks noChangeAspect="1" noChangeArrowheads="1"/>
          </p:cNvPicPr>
          <p:nvPr/>
        </p:nvPicPr>
        <p:blipFill>
          <a:blip r:embed="rId13"/>
          <a:srcRect t="13496"/>
          <a:stretch>
            <a:fillRect/>
          </a:stretch>
        </p:blipFill>
        <p:spPr bwMode="auto">
          <a:xfrm>
            <a:off x="0" y="-6350"/>
            <a:ext cx="9144000" cy="2632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1"/>
          <p:cNvSpPr>
            <a:spLocks noChangeArrowheads="1"/>
          </p:cNvSpPr>
          <p:nvPr/>
        </p:nvSpPr>
        <p:spPr bwMode="auto">
          <a:xfrm>
            <a:off x="3635375" y="4481513"/>
            <a:ext cx="5473700" cy="646112"/>
          </a:xfrm>
          <a:prstGeom prst="rect">
            <a:avLst/>
          </a:prstGeom>
          <a:noFill/>
          <a:ln w="9525">
            <a:noFill/>
            <a:miter lim="800000"/>
            <a:headEnd/>
            <a:tailEnd/>
          </a:ln>
        </p:spPr>
        <p:txBody>
          <a:bodyPr>
            <a:spAutoFit/>
          </a:bodyPr>
          <a:lstStyle/>
          <a:p>
            <a:pPr algn="r"/>
            <a:r>
              <a:rPr lang="zh-CN" altLang="en-US" b="1" i="1" dirty="0">
                <a:solidFill>
                  <a:srgbClr val="C4BD97"/>
                </a:solidFill>
                <a:latin typeface="Times New Roman" pitchFamily="18" charset="0"/>
                <a:ea typeface="微软雅黑" pitchFamily="34" charset="-122"/>
                <a:sym typeface="Times New Roman" pitchFamily="18" charset="0"/>
              </a:rPr>
              <a:t>浙江中建建材科技有限公司</a:t>
            </a:r>
          </a:p>
          <a:p>
            <a:pPr algn="r"/>
            <a:r>
              <a:rPr lang="zh-CN" altLang="en-US" b="1" i="1" dirty="0" smtClean="0">
                <a:solidFill>
                  <a:srgbClr val="C4BD97"/>
                </a:solidFill>
                <a:latin typeface="Times New Roman" pitchFamily="18" charset="0"/>
                <a:ea typeface="微软雅黑" pitchFamily="34" charset="-122"/>
                <a:sym typeface="Times New Roman" pitchFamily="18" charset="0"/>
              </a:rPr>
              <a:t>王毅</a:t>
            </a:r>
            <a:r>
              <a:rPr lang="zh-CN" altLang="en-US" b="1" i="1" dirty="0" smtClean="0">
                <a:solidFill>
                  <a:srgbClr val="C4BD97"/>
                </a:solidFill>
                <a:latin typeface="Times New Roman" pitchFamily="18" charset="0"/>
                <a:ea typeface="微软雅黑" pitchFamily="34" charset="-122"/>
                <a:sym typeface="Times New Roman" pitchFamily="18" charset="0"/>
              </a:rPr>
              <a:t>军</a:t>
            </a:r>
            <a:r>
              <a:rPr lang="en-US" altLang="zh-CN" b="1" i="1" dirty="0" smtClean="0">
                <a:solidFill>
                  <a:srgbClr val="C4BD97"/>
                </a:solidFill>
                <a:latin typeface="Times New Roman" pitchFamily="18" charset="0"/>
                <a:ea typeface="微软雅黑" pitchFamily="34" charset="-122"/>
                <a:sym typeface="Times New Roman" pitchFamily="18" charset="0"/>
              </a:rPr>
              <a:t>13336199681</a:t>
            </a:r>
            <a:endParaRPr lang="zh-CN" altLang="en-US" dirty="0"/>
          </a:p>
        </p:txBody>
      </p:sp>
      <p:sp>
        <p:nvSpPr>
          <p:cNvPr id="26627" name="标题 1"/>
          <p:cNvSpPr>
            <a:spLocks noGrp="1" noChangeArrowheads="1"/>
          </p:cNvSpPr>
          <p:nvPr>
            <p:ph type="ctrTitle" idx="4294967295"/>
          </p:nvPr>
        </p:nvSpPr>
        <p:spPr>
          <a:xfrm>
            <a:off x="0" y="2000250"/>
            <a:ext cx="9144000" cy="1822450"/>
          </a:xfrm>
        </p:spPr>
        <p:txBody>
          <a:bodyPr/>
          <a:lstStyle/>
          <a:p>
            <a:pPr marL="0" indent="0" eaLnBrk="1" hangingPunct="1"/>
            <a:r>
              <a:rPr lang="zh-CN" altLang="en-US" sz="6000" dirty="0" smtClean="0">
                <a:solidFill>
                  <a:schemeClr val="bg1"/>
                </a:solidFill>
              </a:rPr>
              <a:t>绿色矿山解决方案</a:t>
            </a:r>
            <a:endParaRPr lang="zh-CN" sz="6000" b="1" dirty="0" smtClean="0">
              <a:solidFill>
                <a:schemeClr val="bg1"/>
              </a:solidFill>
              <a:latin typeface="微软雅黑" pitchFamily="34" charset="-122"/>
              <a:ea typeface="微软雅黑" pitchFamily="34" charset="-122"/>
              <a:sym typeface="Times New Roman" pitchFamily="18" charset="0"/>
            </a:endParaRPr>
          </a:p>
        </p:txBody>
      </p:sp>
      <p:pic>
        <p:nvPicPr>
          <p:cNvPr id="26628" name="Picture 8"/>
          <p:cNvPicPr>
            <a:picLocks noChangeAspect="1" noChangeArrowheads="1"/>
          </p:cNvPicPr>
          <p:nvPr/>
        </p:nvPicPr>
        <p:blipFill>
          <a:blip r:embed="rId2"/>
          <a:srcRect/>
          <a:stretch>
            <a:fillRect/>
          </a:stretch>
        </p:blipFill>
        <p:spPr bwMode="auto">
          <a:xfrm>
            <a:off x="3214688" y="857250"/>
            <a:ext cx="2876550" cy="1500188"/>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3"/>
          <p:cNvSpPr>
            <a:spLocks noChangeArrowheads="1"/>
          </p:cNvSpPr>
          <p:nvPr/>
        </p:nvSpPr>
        <p:spPr bwMode="auto">
          <a:xfrm>
            <a:off x="0" y="0"/>
            <a:ext cx="8143900" cy="400110"/>
          </a:xfrm>
          <a:prstGeom prst="rect">
            <a:avLst/>
          </a:prstGeom>
          <a:noFill/>
          <a:ln w="9525">
            <a:noFill/>
            <a:miter lim="800000"/>
            <a:headEnd/>
            <a:tailEnd/>
          </a:ln>
        </p:spPr>
        <p:txBody>
          <a:bodyPr wrap="square">
            <a:spAutoFit/>
          </a:bodyPr>
          <a:lstStyle/>
          <a:p>
            <a:pPr>
              <a:buClr>
                <a:srgbClr val="FF0000"/>
              </a:buClr>
              <a:buFont typeface="Wingdings" pitchFamily="2" charset="2"/>
              <a:buChar char="è"/>
            </a:pPr>
            <a:r>
              <a:rPr lang="zh-CN" altLang="en-US" sz="2000" b="1" dirty="0" smtClean="0">
                <a:solidFill>
                  <a:schemeClr val="bg1"/>
                </a:solidFill>
                <a:latin typeface="+mj-ea"/>
                <a:ea typeface="+mj-ea"/>
                <a:sym typeface="微软雅黑" pitchFamily="34" charset="-122"/>
              </a:rPr>
              <a:t>建设绿色矿山</a:t>
            </a:r>
            <a:r>
              <a:rPr lang="zh-CN" altLang="en-US" sz="2000" dirty="0" smtClean="0">
                <a:solidFill>
                  <a:schemeClr val="bg1"/>
                </a:solidFill>
                <a:latin typeface="+mj-ea"/>
                <a:ea typeface="+mj-ea"/>
                <a:sym typeface="Times New Roman" pitchFamily="18" charset="0"/>
              </a:rPr>
              <a:t>分为三期：前期准备，建设工作，恢复实施</a:t>
            </a:r>
            <a:endParaRPr lang="en-US" altLang="zh-CN" sz="2000" dirty="0" smtClean="0">
              <a:solidFill>
                <a:schemeClr val="bg1"/>
              </a:solidFill>
              <a:latin typeface="+mj-ea"/>
              <a:ea typeface="+mj-ea"/>
              <a:sym typeface="Times New Roman" pitchFamily="18" charset="0"/>
            </a:endParaRPr>
          </a:p>
        </p:txBody>
      </p:sp>
      <p:sp>
        <p:nvSpPr>
          <p:cNvPr id="34819" name="圆角矩形 8"/>
          <p:cNvSpPr>
            <a:spLocks noChangeArrowheads="1"/>
          </p:cNvSpPr>
          <p:nvPr/>
        </p:nvSpPr>
        <p:spPr bwMode="auto">
          <a:xfrm>
            <a:off x="682625" y="698500"/>
            <a:ext cx="7777163" cy="1516063"/>
          </a:xfrm>
          <a:prstGeom prst="roundRect">
            <a:avLst>
              <a:gd name="adj" fmla="val 4718"/>
            </a:avLst>
          </a:prstGeom>
          <a:noFill/>
          <a:ln w="25400">
            <a:solidFill>
              <a:schemeClr val="bg1"/>
            </a:solidFill>
            <a:prstDash val="sysDot"/>
            <a:round/>
            <a:headEnd/>
            <a:tailEnd/>
          </a:ln>
        </p:spPr>
        <p:txBody>
          <a:bodyPr anchor="ctr"/>
          <a:lstStyle/>
          <a:p>
            <a:pPr algn="ctr"/>
            <a:endParaRPr lang="zh-CN" altLang="en-US">
              <a:solidFill>
                <a:srgbClr val="FFFFFF"/>
              </a:solidFill>
              <a:latin typeface="Times New Roman" pitchFamily="18" charset="0"/>
              <a:ea typeface="微软雅黑" pitchFamily="34" charset="-122"/>
              <a:sym typeface="宋体" pitchFamily="2" charset="-122"/>
            </a:endParaRPr>
          </a:p>
        </p:txBody>
      </p:sp>
      <p:sp>
        <p:nvSpPr>
          <p:cNvPr id="34822" name="TextBox 9"/>
          <p:cNvSpPr>
            <a:spLocks noChangeArrowheads="1"/>
          </p:cNvSpPr>
          <p:nvPr/>
        </p:nvSpPr>
        <p:spPr bwMode="auto">
          <a:xfrm>
            <a:off x="1071563" y="785813"/>
            <a:ext cx="7286625" cy="2123658"/>
          </a:xfrm>
          <a:prstGeom prst="rect">
            <a:avLst/>
          </a:prstGeom>
          <a:noFill/>
          <a:ln w="9525">
            <a:noFill/>
            <a:miter lim="800000"/>
            <a:headEnd/>
            <a:tailEnd/>
          </a:ln>
        </p:spPr>
        <p:txBody>
          <a:bodyPr>
            <a:spAutoFit/>
          </a:bodyPr>
          <a:lstStyle/>
          <a:p>
            <a:pPr>
              <a:lnSpc>
                <a:spcPct val="150000"/>
              </a:lnSpc>
              <a:buFont typeface="Wingdings" pitchFamily="2" charset="2"/>
              <a:buChar char="Ø"/>
            </a:pPr>
            <a:r>
              <a:rPr lang="zh-CN" altLang="en-US" dirty="0" smtClean="0">
                <a:solidFill>
                  <a:schemeClr val="bg1"/>
                </a:solidFill>
                <a:latin typeface="隶书" pitchFamily="49" charset="-122"/>
                <a:ea typeface="隶书" pitchFamily="49" charset="-122"/>
              </a:rPr>
              <a:t>前期准备：环境评价和地质灾害评估</a:t>
            </a:r>
            <a:endParaRPr lang="en-US" altLang="zh-CN"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dirty="0" smtClean="0">
                <a:solidFill>
                  <a:schemeClr val="bg1"/>
                </a:solidFill>
                <a:latin typeface="隶书" pitchFamily="49" charset="-122"/>
                <a:ea typeface="隶书" pitchFamily="49" charset="-122"/>
              </a:rPr>
              <a:t>建设工作：依据评估评价指定平台开采计划，动态实施</a:t>
            </a:r>
            <a:endParaRPr lang="en-US" altLang="zh-CN"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dirty="0" smtClean="0">
                <a:solidFill>
                  <a:schemeClr val="bg1"/>
                </a:solidFill>
                <a:latin typeface="隶书" pitchFamily="49" charset="-122"/>
                <a:ea typeface="隶书" pitchFamily="49" charset="-122"/>
              </a:rPr>
              <a:t>恢复实施：完成后恢复还是过程中恢复，动态实施</a:t>
            </a:r>
            <a:endParaRPr lang="en-US" altLang="zh-CN" dirty="0">
              <a:solidFill>
                <a:schemeClr val="bg1"/>
              </a:solidFill>
              <a:latin typeface="隶书" pitchFamily="49" charset="-122"/>
              <a:ea typeface="隶书" pitchFamily="49" charset="-122"/>
            </a:endParaRPr>
          </a:p>
          <a:p>
            <a:pPr>
              <a:lnSpc>
                <a:spcPct val="150000"/>
              </a:lnSpc>
            </a:pPr>
            <a:endParaRPr lang="en-US" altLang="zh-CN" sz="1600" dirty="0">
              <a:solidFill>
                <a:schemeClr val="bg1"/>
              </a:solidFill>
              <a:latin typeface="Times New Roman" pitchFamily="18" charset="0"/>
              <a:ea typeface="微软雅黑" pitchFamily="34" charset="-122"/>
              <a:sym typeface="Times New Roman" pitchFamily="18" charset="0"/>
            </a:endParaRPr>
          </a:p>
          <a:p>
            <a:pPr>
              <a:lnSpc>
                <a:spcPct val="150000"/>
              </a:lnSpc>
              <a:buFont typeface="Wingdings" pitchFamily="2" charset="2"/>
              <a:buChar char="Ø"/>
            </a:pPr>
            <a:endParaRPr lang="zh-CN" altLang="en-US" dirty="0"/>
          </a:p>
        </p:txBody>
      </p:sp>
      <p:pic>
        <p:nvPicPr>
          <p:cNvPr id="15362" name="Picture 2" descr="http://gb.cri.cn/mmsource/images/2007/12/12/chnhq20071211007.jpg"/>
          <p:cNvPicPr>
            <a:picLocks noChangeAspect="1" noChangeArrowheads="1"/>
          </p:cNvPicPr>
          <p:nvPr/>
        </p:nvPicPr>
        <p:blipFill>
          <a:blip r:embed="rId2"/>
          <a:srcRect/>
          <a:stretch>
            <a:fillRect/>
          </a:stretch>
        </p:blipFill>
        <p:spPr bwMode="auto">
          <a:xfrm>
            <a:off x="428596" y="2357436"/>
            <a:ext cx="3810000" cy="2533651"/>
          </a:xfrm>
          <a:prstGeom prst="rect">
            <a:avLst/>
          </a:prstGeom>
          <a:noFill/>
        </p:spPr>
      </p:pic>
      <p:pic>
        <p:nvPicPr>
          <p:cNvPr id="15364" name="Picture 4" descr="http://file.youboy.com/a/110/76/42/4/14747174.jpg"/>
          <p:cNvPicPr>
            <a:picLocks noChangeAspect="1" noChangeArrowheads="1"/>
          </p:cNvPicPr>
          <p:nvPr/>
        </p:nvPicPr>
        <p:blipFill>
          <a:blip r:embed="rId3"/>
          <a:srcRect/>
          <a:stretch>
            <a:fillRect/>
          </a:stretch>
        </p:blipFill>
        <p:spPr bwMode="auto">
          <a:xfrm>
            <a:off x="4665716" y="2357436"/>
            <a:ext cx="3763936" cy="2500330"/>
          </a:xfrm>
          <a:prstGeom prst="rect">
            <a:avLst/>
          </a:prstGeom>
          <a:noFill/>
        </p:spPr>
      </p:pic>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3"/>
          <p:cNvSpPr>
            <a:spLocks noChangeArrowheads="1"/>
          </p:cNvSpPr>
          <p:nvPr/>
        </p:nvSpPr>
        <p:spPr bwMode="auto">
          <a:xfrm>
            <a:off x="0" y="0"/>
            <a:ext cx="3060700" cy="523220"/>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smtClean="0">
                <a:solidFill>
                  <a:schemeClr val="bg1"/>
                </a:solidFill>
                <a:latin typeface="微软雅黑" pitchFamily="34" charset="-122"/>
                <a:ea typeface="微软雅黑" pitchFamily="34" charset="-122"/>
                <a:sym typeface="微软雅黑" pitchFamily="34" charset="-122"/>
              </a:rPr>
              <a:t>恢复治理方案</a:t>
            </a:r>
            <a:endParaRPr lang="zh-CN" altLang="en-US" dirty="0"/>
          </a:p>
        </p:txBody>
      </p:sp>
      <p:sp>
        <p:nvSpPr>
          <p:cNvPr id="35843" name="TextBox 1"/>
          <p:cNvSpPr txBox="1">
            <a:spLocks noChangeArrowheads="1"/>
          </p:cNvSpPr>
          <p:nvPr/>
        </p:nvSpPr>
        <p:spPr bwMode="auto">
          <a:xfrm>
            <a:off x="214313" y="285734"/>
            <a:ext cx="3714750" cy="2800767"/>
          </a:xfrm>
          <a:prstGeom prst="rect">
            <a:avLst/>
          </a:prstGeom>
          <a:noFill/>
          <a:ln w="9525">
            <a:noFill/>
            <a:miter lim="800000"/>
            <a:headEnd/>
            <a:tailEnd/>
          </a:ln>
        </p:spPr>
        <p:txBody>
          <a:bodyPr>
            <a:spAutoFit/>
          </a:bodyPr>
          <a:lstStyle/>
          <a:p>
            <a:r>
              <a:rPr lang="zh-CN" altLang="en-US" sz="3200" dirty="0" smtClean="0">
                <a:solidFill>
                  <a:schemeClr val="bg1"/>
                </a:solidFill>
                <a:latin typeface="Times New Roman" pitchFamily="18" charset="0"/>
                <a:ea typeface="微软雅黑" pitchFamily="34" charset="-122"/>
              </a:rPr>
              <a:t>☺</a:t>
            </a:r>
            <a:r>
              <a:rPr lang="zh-CN" altLang="en-US" sz="2000" dirty="0" smtClean="0">
                <a:solidFill>
                  <a:schemeClr val="bg1"/>
                </a:solidFill>
                <a:latin typeface="隶书" pitchFamily="49" charset="-122"/>
                <a:ea typeface="隶书" pitchFamily="49" charset="-122"/>
              </a:rPr>
              <a:t>露天开采：应注意中小流域水资源的储、调、排。</a:t>
            </a:r>
            <a:endParaRPr lang="en-US" altLang="zh-CN" sz="2000" dirty="0" smtClean="0">
              <a:solidFill>
                <a:schemeClr val="bg1"/>
              </a:solidFill>
              <a:latin typeface="隶书" pitchFamily="49" charset="-122"/>
              <a:ea typeface="隶书" pitchFamily="49" charset="-122"/>
            </a:endParaRPr>
          </a:p>
          <a:p>
            <a:r>
              <a:rPr lang="zh-CN" altLang="en-US" sz="3200" dirty="0" smtClean="0">
                <a:solidFill>
                  <a:schemeClr val="bg1"/>
                </a:solidFill>
                <a:latin typeface="Times New Roman" pitchFamily="18" charset="0"/>
                <a:ea typeface="微软雅黑" pitchFamily="34" charset="-122"/>
              </a:rPr>
              <a:t>☺</a:t>
            </a:r>
            <a:r>
              <a:rPr lang="zh-CN" altLang="en-US" sz="2000" dirty="0" smtClean="0">
                <a:solidFill>
                  <a:schemeClr val="bg1"/>
                </a:solidFill>
                <a:latin typeface="隶书" pitchFamily="49" charset="-122"/>
                <a:ea typeface="隶书" pitchFamily="49" charset="-122"/>
              </a:rPr>
              <a:t>地下开采：应考虑地面沉降，裂缝，塌陷等灾害。</a:t>
            </a:r>
            <a:endParaRPr lang="en-US" altLang="zh-CN" sz="2000" dirty="0" smtClean="0">
              <a:solidFill>
                <a:schemeClr val="bg1"/>
              </a:solidFill>
              <a:latin typeface="隶书" pitchFamily="49" charset="-122"/>
              <a:ea typeface="隶书" pitchFamily="49" charset="-122"/>
            </a:endParaRPr>
          </a:p>
          <a:p>
            <a:r>
              <a:rPr lang="zh-CN" altLang="en-US" sz="3200" dirty="0" smtClean="0">
                <a:solidFill>
                  <a:schemeClr val="bg1"/>
                </a:solidFill>
                <a:latin typeface="Times New Roman" pitchFamily="18" charset="0"/>
                <a:ea typeface="微软雅黑" pitchFamily="34" charset="-122"/>
              </a:rPr>
              <a:t>☺</a:t>
            </a:r>
            <a:r>
              <a:rPr lang="zh-CN" altLang="en-US" sz="2000" dirty="0" smtClean="0">
                <a:solidFill>
                  <a:schemeClr val="bg1"/>
                </a:solidFill>
                <a:latin typeface="隶书" pitchFamily="49" charset="-122"/>
                <a:ea typeface="隶书" pitchFamily="49" charset="-122"/>
              </a:rPr>
              <a:t>矿渣综合利用：变废为宝寻找途径。或制浆灌注地下坑井，或就地平整造田，绿化固渣。</a:t>
            </a:r>
            <a:endParaRPr lang="zh-CN" altLang="en-US" sz="2000" dirty="0">
              <a:solidFill>
                <a:schemeClr val="bg1"/>
              </a:solidFill>
              <a:latin typeface="隶书" pitchFamily="49" charset="-122"/>
              <a:ea typeface="隶书" pitchFamily="49" charset="-122"/>
            </a:endParaRPr>
          </a:p>
        </p:txBody>
      </p:sp>
      <p:pic>
        <p:nvPicPr>
          <p:cNvPr id="14338" name="Picture 2" descr="http://www.ln.gov.cn/zfxx/qsgd/ass/ans4/201004/W020100414508911568640.jpg"/>
          <p:cNvPicPr>
            <a:picLocks noChangeAspect="1" noChangeArrowheads="1"/>
          </p:cNvPicPr>
          <p:nvPr/>
        </p:nvPicPr>
        <p:blipFill>
          <a:blip r:embed="rId2"/>
          <a:srcRect/>
          <a:stretch>
            <a:fillRect/>
          </a:stretch>
        </p:blipFill>
        <p:spPr bwMode="auto">
          <a:xfrm>
            <a:off x="4071934" y="714362"/>
            <a:ext cx="4762500" cy="2638426"/>
          </a:xfrm>
          <a:prstGeom prst="rect">
            <a:avLst/>
          </a:prstGeom>
          <a:noFill/>
        </p:spPr>
      </p:pic>
      <p:sp>
        <p:nvSpPr>
          <p:cNvPr id="6" name="TextBox 1"/>
          <p:cNvSpPr txBox="1">
            <a:spLocks noChangeArrowheads="1"/>
          </p:cNvSpPr>
          <p:nvPr/>
        </p:nvSpPr>
        <p:spPr bwMode="auto">
          <a:xfrm>
            <a:off x="714348" y="3714758"/>
            <a:ext cx="7429552" cy="954107"/>
          </a:xfrm>
          <a:prstGeom prst="rect">
            <a:avLst/>
          </a:prstGeom>
          <a:noFill/>
          <a:ln w="9525">
            <a:noFill/>
            <a:miter lim="800000"/>
            <a:headEnd/>
            <a:tailEnd/>
          </a:ln>
        </p:spPr>
        <p:txBody>
          <a:bodyPr wrap="square">
            <a:spAutoFit/>
          </a:bodyPr>
          <a:lstStyle/>
          <a:p>
            <a:r>
              <a:rPr lang="zh-CN" altLang="en-US" sz="3200" dirty="0" smtClean="0">
                <a:solidFill>
                  <a:schemeClr val="bg1"/>
                </a:solidFill>
                <a:latin typeface="隶书" pitchFamily="49" charset="-122"/>
                <a:ea typeface="隶书" pitchFamily="49" charset="-122"/>
              </a:rPr>
              <a:t>☺方案</a:t>
            </a:r>
            <a:r>
              <a:rPr lang="zh-CN" altLang="en-US" sz="2400" dirty="0" smtClean="0">
                <a:solidFill>
                  <a:schemeClr val="bg1"/>
                </a:solidFill>
                <a:latin typeface="隶书" pitchFamily="49" charset="-122"/>
                <a:ea typeface="隶书" pitchFamily="49" charset="-122"/>
              </a:rPr>
              <a:t>：企例如开采地特点和历史，创办露天开采博物馆，地下开采可植树造林，疏通水道创办森林公园</a:t>
            </a:r>
            <a:endParaRPr lang="zh-CN" altLang="en-US" sz="2400" dirty="0">
              <a:solidFill>
                <a:schemeClr val="bg1"/>
              </a:solidFill>
              <a:latin typeface="隶书" pitchFamily="49" charset="-122"/>
              <a:ea typeface="隶书" pitchFamily="49" charset="-122"/>
            </a:endParaRPr>
          </a:p>
        </p:txBody>
      </p:sp>
    </p:spTree>
  </p:cSld>
  <p:clrMapOvr>
    <a:masterClrMapping/>
  </p:clrMapOvr>
  <p:transition advClick="0">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4"/>
          <p:cNvSpPr>
            <a:spLocks noChangeArrowheads="1"/>
          </p:cNvSpPr>
          <p:nvPr/>
        </p:nvSpPr>
        <p:spPr bwMode="auto">
          <a:xfrm>
            <a:off x="0" y="1676400"/>
            <a:ext cx="9144000" cy="1543050"/>
          </a:xfrm>
          <a:prstGeom prst="rect">
            <a:avLst/>
          </a:prstGeom>
          <a:noFill/>
          <a:ln w="9525">
            <a:noFill/>
            <a:miter lim="800000"/>
            <a:headEnd/>
            <a:tailEnd/>
          </a:ln>
        </p:spPr>
        <p:txBody>
          <a:bodyPr lIns="91449" tIns="45725" rIns="91449" bIns="45725" anchor="ctr"/>
          <a:lstStyle/>
          <a:p>
            <a:pPr algn="ctr" eaLnBrk="0" hangingPunct="0"/>
            <a:r>
              <a:rPr lang="en-US" altLang="zh-CN" sz="5400" b="1" dirty="0">
                <a:solidFill>
                  <a:schemeClr val="bg1"/>
                </a:solidFill>
                <a:latin typeface="Times New Roman" pitchFamily="18" charset="0"/>
                <a:ea typeface="微软雅黑" pitchFamily="34" charset="-122"/>
                <a:sym typeface="Times New Roman" pitchFamily="18" charset="0"/>
              </a:rPr>
              <a:t>Part </a:t>
            </a:r>
            <a:r>
              <a:rPr lang="en-US" altLang="zh-CN" sz="5400" b="1" dirty="0" smtClean="0">
                <a:solidFill>
                  <a:schemeClr val="bg1"/>
                </a:solidFill>
                <a:latin typeface="Times New Roman" pitchFamily="18" charset="0"/>
                <a:ea typeface="微软雅黑" pitchFamily="34" charset="-122"/>
                <a:sym typeface="Times New Roman" pitchFamily="18" charset="0"/>
              </a:rPr>
              <a:t>Ⅲ </a:t>
            </a:r>
            <a:r>
              <a:rPr lang="zh-CN" altLang="en-US" sz="5400" b="1" dirty="0">
                <a:solidFill>
                  <a:schemeClr val="bg1"/>
                </a:solidFill>
                <a:latin typeface="Times New Roman" pitchFamily="18" charset="0"/>
                <a:ea typeface="微软雅黑" pitchFamily="34" charset="-122"/>
                <a:sym typeface="Times New Roman" pitchFamily="18" charset="0"/>
              </a:rPr>
              <a:t>：</a:t>
            </a:r>
            <a:r>
              <a:rPr lang="en-US" altLang="zh-CN" sz="5400" b="1" dirty="0" smtClean="0">
                <a:solidFill>
                  <a:schemeClr val="bg1"/>
                </a:solidFill>
                <a:latin typeface="Times New Roman" pitchFamily="18" charset="0"/>
                <a:ea typeface="微软雅黑" pitchFamily="34" charset="-122"/>
                <a:sym typeface="Times New Roman" pitchFamily="18" charset="0"/>
              </a:rPr>
              <a:t>【</a:t>
            </a:r>
            <a:r>
              <a:rPr lang="zh-CN" altLang="en-US" sz="5400" b="1" dirty="0" smtClean="0">
                <a:solidFill>
                  <a:schemeClr val="bg1"/>
                </a:solidFill>
                <a:latin typeface="Times New Roman" pitchFamily="18" charset="0"/>
                <a:ea typeface="微软雅黑" pitchFamily="34" charset="-122"/>
                <a:sym typeface="Times New Roman" pitchFamily="18" charset="0"/>
              </a:rPr>
              <a:t>骨料随想</a:t>
            </a:r>
            <a:r>
              <a:rPr lang="en-US" altLang="zh-CN" sz="5400" b="1" dirty="0" smtClean="0">
                <a:solidFill>
                  <a:schemeClr val="bg1"/>
                </a:solidFill>
                <a:latin typeface="Times New Roman" pitchFamily="18" charset="0"/>
                <a:ea typeface="微软雅黑" pitchFamily="34" charset="-122"/>
                <a:sym typeface="Times New Roman" pitchFamily="18" charset="0"/>
              </a:rPr>
              <a:t>】</a:t>
            </a:r>
            <a:endParaRPr lang="en-US" altLang="zh-CN" dirty="0"/>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4"/>
          <p:cNvSpPr>
            <a:spLocks noChangeArrowheads="1"/>
          </p:cNvSpPr>
          <p:nvPr/>
        </p:nvSpPr>
        <p:spPr bwMode="auto">
          <a:xfrm>
            <a:off x="0" y="1676400"/>
            <a:ext cx="9144000" cy="1543050"/>
          </a:xfrm>
          <a:prstGeom prst="rect">
            <a:avLst/>
          </a:prstGeom>
          <a:noFill/>
          <a:ln w="9525">
            <a:noFill/>
            <a:miter lim="800000"/>
            <a:headEnd/>
            <a:tailEnd/>
          </a:ln>
        </p:spPr>
        <p:txBody>
          <a:bodyPr lIns="91449" tIns="45725" rIns="91449" bIns="45725" anchor="ctr"/>
          <a:lstStyle/>
          <a:p>
            <a:pPr algn="ctr" eaLnBrk="0" hangingPunct="0"/>
            <a:endParaRPr lang="en-US" altLang="zh-CN"/>
          </a:p>
        </p:txBody>
      </p:sp>
      <p:sp>
        <p:nvSpPr>
          <p:cNvPr id="37891" name="Text Box 43"/>
          <p:cNvSpPr>
            <a:spLocks noChangeArrowheads="1"/>
          </p:cNvSpPr>
          <p:nvPr/>
        </p:nvSpPr>
        <p:spPr bwMode="auto">
          <a:xfrm>
            <a:off x="0" y="0"/>
            <a:ext cx="3060700" cy="523220"/>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smtClean="0">
                <a:solidFill>
                  <a:schemeClr val="bg1"/>
                </a:solidFill>
                <a:latin typeface="微软雅黑" pitchFamily="34" charset="-122"/>
                <a:ea typeface="微软雅黑" pitchFamily="34" charset="-122"/>
                <a:sym typeface="微软雅黑" pitchFamily="34" charset="-122"/>
              </a:rPr>
              <a:t>提高运转率</a:t>
            </a:r>
            <a:endParaRPr lang="zh-CN" altLang="en-US" dirty="0"/>
          </a:p>
        </p:txBody>
      </p:sp>
      <p:sp>
        <p:nvSpPr>
          <p:cNvPr id="37892" name="TextBox 9"/>
          <p:cNvSpPr>
            <a:spLocks noChangeArrowheads="1"/>
          </p:cNvSpPr>
          <p:nvPr/>
        </p:nvSpPr>
        <p:spPr bwMode="auto">
          <a:xfrm>
            <a:off x="4429125" y="857250"/>
            <a:ext cx="5357813" cy="5724644"/>
          </a:xfrm>
          <a:prstGeom prst="rect">
            <a:avLst/>
          </a:prstGeom>
          <a:noFill/>
          <a:ln w="9525">
            <a:noFill/>
            <a:miter lim="800000"/>
            <a:headEnd/>
            <a:tailEnd/>
          </a:ln>
        </p:spPr>
        <p:txBody>
          <a:bodyPr>
            <a:spAutoFit/>
          </a:bodyPr>
          <a:lstStyle/>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设备选型</a:t>
            </a:r>
            <a:endParaRPr lang="en-US" altLang="zh-CN" sz="3200" dirty="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最优能耗</a:t>
            </a:r>
            <a:endParaRPr lang="en-US" altLang="zh-CN" sz="3200"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衔接设计</a:t>
            </a:r>
            <a:endParaRPr lang="en-US" altLang="zh-CN" sz="3200"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流场除尘</a:t>
            </a:r>
            <a:endParaRPr lang="en-US" altLang="zh-CN" sz="3200"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除土优化</a:t>
            </a:r>
            <a:endParaRPr lang="en-US" altLang="zh-CN" sz="3200" dirty="0" smtClean="0">
              <a:solidFill>
                <a:schemeClr val="bg1"/>
              </a:solidFill>
              <a:latin typeface="隶书" pitchFamily="49" charset="-122"/>
              <a:ea typeface="隶书" pitchFamily="49" charset="-122"/>
            </a:endParaRPr>
          </a:p>
          <a:p>
            <a:pPr>
              <a:lnSpc>
                <a:spcPct val="150000"/>
              </a:lnSpc>
              <a:buFont typeface="Wingdings" pitchFamily="2" charset="2"/>
              <a:buChar char="Ø"/>
            </a:pPr>
            <a:endParaRPr lang="en-US" altLang="zh-CN" sz="3200" dirty="0" smtClean="0">
              <a:solidFill>
                <a:schemeClr val="bg1"/>
              </a:solidFill>
              <a:latin typeface="隶书" pitchFamily="49" charset="-122"/>
              <a:ea typeface="隶书" pitchFamily="49" charset="-122"/>
            </a:endParaRPr>
          </a:p>
          <a:p>
            <a:pPr>
              <a:lnSpc>
                <a:spcPct val="150000"/>
              </a:lnSpc>
            </a:pPr>
            <a:endParaRPr lang="en-US" altLang="zh-CN" dirty="0">
              <a:solidFill>
                <a:schemeClr val="bg1"/>
              </a:solidFill>
              <a:latin typeface="隶书" pitchFamily="49" charset="-122"/>
              <a:ea typeface="隶书" pitchFamily="49" charset="-122"/>
            </a:endParaRPr>
          </a:p>
          <a:p>
            <a:pPr>
              <a:lnSpc>
                <a:spcPct val="150000"/>
              </a:lnSpc>
            </a:pPr>
            <a:endParaRPr lang="en-US" altLang="zh-CN" sz="1600" dirty="0">
              <a:solidFill>
                <a:schemeClr val="bg1"/>
              </a:solidFill>
              <a:latin typeface="Times New Roman" pitchFamily="18" charset="0"/>
              <a:ea typeface="微软雅黑" pitchFamily="34" charset="-122"/>
              <a:sym typeface="Times New Roman" pitchFamily="18" charset="0"/>
            </a:endParaRPr>
          </a:p>
          <a:p>
            <a:pPr>
              <a:lnSpc>
                <a:spcPct val="150000"/>
              </a:lnSpc>
              <a:buFont typeface="Wingdings" pitchFamily="2" charset="2"/>
              <a:buChar char="Ø"/>
            </a:pPr>
            <a:endParaRPr lang="zh-CN" altLang="en-US" dirty="0"/>
          </a:p>
        </p:txBody>
      </p:sp>
      <p:pic>
        <p:nvPicPr>
          <p:cNvPr id="37893" name="Picture 2" descr="http://www.corfu.net.cn/Upload/LeSeno.Com_200995162441807.jpg"/>
          <p:cNvPicPr>
            <a:picLocks noChangeAspect="1" noChangeArrowheads="1"/>
          </p:cNvPicPr>
          <p:nvPr/>
        </p:nvPicPr>
        <p:blipFill>
          <a:blip r:embed="rId2"/>
          <a:srcRect/>
          <a:stretch>
            <a:fillRect/>
          </a:stretch>
        </p:blipFill>
        <p:spPr bwMode="auto">
          <a:xfrm>
            <a:off x="428596" y="642924"/>
            <a:ext cx="2357437" cy="147320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43"/>
          <p:cNvSpPr>
            <a:spLocks noChangeArrowheads="1"/>
          </p:cNvSpPr>
          <p:nvPr/>
        </p:nvSpPr>
        <p:spPr bwMode="auto">
          <a:xfrm>
            <a:off x="0" y="0"/>
            <a:ext cx="3060700" cy="523875"/>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a:solidFill>
                  <a:schemeClr val="bg1"/>
                </a:solidFill>
                <a:latin typeface="微软雅黑" pitchFamily="34" charset="-122"/>
                <a:ea typeface="微软雅黑" pitchFamily="34" charset="-122"/>
                <a:sym typeface="微软雅黑" pitchFamily="34" charset="-122"/>
              </a:rPr>
              <a:t>关注</a:t>
            </a:r>
            <a:r>
              <a:rPr lang="zh-CN" altLang="en-US" sz="2800" b="1" dirty="0" smtClean="0">
                <a:solidFill>
                  <a:schemeClr val="bg1"/>
                </a:solidFill>
                <a:latin typeface="微软雅黑" pitchFamily="34" charset="-122"/>
                <a:ea typeface="微软雅黑" pitchFamily="34" charset="-122"/>
                <a:sym typeface="微软雅黑" pitchFamily="34" charset="-122"/>
              </a:rPr>
              <a:t>点</a:t>
            </a:r>
            <a:endParaRPr lang="zh-CN" altLang="en-US" dirty="0"/>
          </a:p>
        </p:txBody>
      </p:sp>
      <p:sp>
        <p:nvSpPr>
          <p:cNvPr id="39947" name="TextBox 9"/>
          <p:cNvSpPr>
            <a:spLocks noChangeArrowheads="1"/>
          </p:cNvSpPr>
          <p:nvPr/>
        </p:nvSpPr>
        <p:spPr bwMode="auto">
          <a:xfrm>
            <a:off x="6215063" y="857250"/>
            <a:ext cx="2640012" cy="2862322"/>
          </a:xfrm>
          <a:prstGeom prst="rect">
            <a:avLst/>
          </a:prstGeom>
          <a:noFill/>
          <a:ln w="9525">
            <a:noFill/>
            <a:miter lim="800000"/>
            <a:headEnd/>
            <a:tailEnd/>
          </a:ln>
        </p:spPr>
        <p:txBody>
          <a:bodyPr>
            <a:spAutoFit/>
          </a:bodyPr>
          <a:lstStyle/>
          <a:p>
            <a:pPr>
              <a:lnSpc>
                <a:spcPct val="150000"/>
              </a:lnSpc>
              <a:buFont typeface="Wingdings" pitchFamily="2" charset="2"/>
              <a:buChar char="Ø"/>
            </a:pPr>
            <a:r>
              <a:rPr lang="zh-CN" altLang="en-US" sz="2400" dirty="0" smtClean="0">
                <a:solidFill>
                  <a:schemeClr val="bg1"/>
                </a:solidFill>
                <a:latin typeface="隶书" pitchFamily="49" charset="-122"/>
                <a:ea typeface="隶书" pitchFamily="49" charset="-122"/>
              </a:rPr>
              <a:t>矿石从鄂破到喂料机，反击破到皮带机，每小时数百吨的冲击，耐磨钢也撑不了一个月。</a:t>
            </a:r>
            <a:endParaRPr lang="zh-CN" altLang="en-US" sz="3200" dirty="0">
              <a:solidFill>
                <a:schemeClr val="bg1"/>
              </a:solidFill>
              <a:latin typeface="隶书" pitchFamily="49" charset="-122"/>
              <a:ea typeface="隶书" pitchFamily="49" charset="-122"/>
            </a:endParaRPr>
          </a:p>
        </p:txBody>
      </p:sp>
      <p:pic>
        <p:nvPicPr>
          <p:cNvPr id="10244" name="Picture 4" descr="http://hnzpxl.com/UploadFile/2011817105816314.gif"/>
          <p:cNvPicPr>
            <a:picLocks noChangeAspect="1" noChangeArrowheads="1"/>
          </p:cNvPicPr>
          <p:nvPr/>
        </p:nvPicPr>
        <p:blipFill>
          <a:blip r:embed="rId2"/>
          <a:srcRect/>
          <a:stretch>
            <a:fillRect/>
          </a:stretch>
        </p:blipFill>
        <p:spPr bwMode="auto">
          <a:xfrm>
            <a:off x="214282" y="607173"/>
            <a:ext cx="5572164" cy="4179124"/>
          </a:xfrm>
          <a:prstGeom prst="rect">
            <a:avLst/>
          </a:prstGeom>
          <a:noFill/>
        </p:spPr>
      </p:pic>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ph sz="half" idx="1"/>
          </p:nvPr>
        </p:nvGraphicFramePr>
        <p:xfrm>
          <a:off x="4724400" y="1200150"/>
          <a:ext cx="3352800" cy="3028950"/>
        </p:xfrm>
        <a:graphic>
          <a:graphicData uri="http://schemas.openxmlformats.org/presentationml/2006/ole">
            <p:oleObj spid="_x0000_s57346" name="Chart" r:id="rId3" imgW="4676851" imgH="2590800" progId="Excel.Sheet.8">
              <p:embed/>
            </p:oleObj>
          </a:graphicData>
        </a:graphic>
      </p:graphicFrame>
      <p:sp>
        <p:nvSpPr>
          <p:cNvPr id="1027" name="Rectangle 55"/>
          <p:cNvSpPr>
            <a:spLocks noGrp="1" noChangeArrowheads="1"/>
          </p:cNvSpPr>
          <p:nvPr>
            <p:ph type="title"/>
          </p:nvPr>
        </p:nvSpPr>
        <p:spPr/>
        <p:txBody>
          <a:bodyPr/>
          <a:lstStyle/>
          <a:p>
            <a:r>
              <a:rPr lang="zh-CN" altLang="en-US" smtClean="0">
                <a:solidFill>
                  <a:schemeClr val="bg1"/>
                </a:solidFill>
              </a:rPr>
              <a:t>高效系统设计对盈利的影响</a:t>
            </a:r>
          </a:p>
        </p:txBody>
      </p:sp>
      <p:sp>
        <p:nvSpPr>
          <p:cNvPr id="1028" name="Line 58"/>
          <p:cNvSpPr>
            <a:spLocks noChangeShapeType="1"/>
          </p:cNvSpPr>
          <p:nvPr/>
        </p:nvSpPr>
        <p:spPr bwMode="auto">
          <a:xfrm>
            <a:off x="4419600" y="1371600"/>
            <a:ext cx="0" cy="2686050"/>
          </a:xfrm>
          <a:prstGeom prst="line">
            <a:avLst/>
          </a:prstGeom>
          <a:noFill/>
          <a:ln w="12700">
            <a:solidFill>
              <a:schemeClr val="tx1"/>
            </a:solidFill>
            <a:round/>
            <a:headEnd/>
            <a:tailEnd/>
          </a:ln>
        </p:spPr>
        <p:txBody>
          <a:bodyPr/>
          <a:lstStyle/>
          <a:p>
            <a:endParaRPr lang="zh-CN" altLang="en-US"/>
          </a:p>
        </p:txBody>
      </p:sp>
      <p:sp>
        <p:nvSpPr>
          <p:cNvPr id="1029" name="Line 61"/>
          <p:cNvSpPr>
            <a:spLocks noChangeShapeType="1"/>
          </p:cNvSpPr>
          <p:nvPr/>
        </p:nvSpPr>
        <p:spPr bwMode="auto">
          <a:xfrm>
            <a:off x="4419600" y="4057650"/>
            <a:ext cx="3657600" cy="0"/>
          </a:xfrm>
          <a:prstGeom prst="line">
            <a:avLst/>
          </a:prstGeom>
          <a:noFill/>
          <a:ln w="12700">
            <a:solidFill>
              <a:schemeClr val="tx1"/>
            </a:solidFill>
            <a:round/>
            <a:headEnd/>
            <a:tailEnd type="triangle" w="med" len="med"/>
          </a:ln>
        </p:spPr>
        <p:txBody>
          <a:bodyPr/>
          <a:lstStyle/>
          <a:p>
            <a:endParaRPr lang="zh-CN" altLang="en-US"/>
          </a:p>
        </p:txBody>
      </p:sp>
      <p:sp>
        <p:nvSpPr>
          <p:cNvPr id="1030" name="Rectangle 64"/>
          <p:cNvSpPr>
            <a:spLocks noChangeArrowheads="1"/>
          </p:cNvSpPr>
          <p:nvPr/>
        </p:nvSpPr>
        <p:spPr bwMode="auto">
          <a:xfrm>
            <a:off x="990600" y="3657600"/>
            <a:ext cx="3214688" cy="338138"/>
          </a:xfrm>
          <a:prstGeom prst="rect">
            <a:avLst/>
          </a:prstGeom>
          <a:noFill/>
          <a:ln w="12700">
            <a:noFill/>
            <a:miter lim="800000"/>
            <a:headEnd/>
            <a:tailEnd/>
          </a:ln>
        </p:spPr>
        <p:txBody>
          <a:bodyPr wrap="none">
            <a:spAutoFit/>
          </a:bodyPr>
          <a:lstStyle/>
          <a:p>
            <a:r>
              <a:rPr lang="zh-CN" altLang="en-US" sz="1600" b="1">
                <a:solidFill>
                  <a:schemeClr val="bg1"/>
                </a:solidFill>
              </a:rPr>
              <a:t>系统年有效运行小时增加</a:t>
            </a:r>
            <a:r>
              <a:rPr lang="en-US" altLang="zh-CN" sz="1600" b="1">
                <a:solidFill>
                  <a:schemeClr val="bg1"/>
                </a:solidFill>
              </a:rPr>
              <a:t>500</a:t>
            </a:r>
            <a:r>
              <a:rPr lang="zh-CN" altLang="en-US" sz="1600" b="1">
                <a:solidFill>
                  <a:schemeClr val="bg1"/>
                </a:solidFill>
              </a:rPr>
              <a:t>小时</a:t>
            </a:r>
          </a:p>
        </p:txBody>
      </p:sp>
      <p:sp>
        <p:nvSpPr>
          <p:cNvPr id="1031" name="Rectangle 65"/>
          <p:cNvSpPr>
            <a:spLocks noChangeArrowheads="1"/>
          </p:cNvSpPr>
          <p:nvPr/>
        </p:nvSpPr>
        <p:spPr bwMode="auto">
          <a:xfrm>
            <a:off x="2073275" y="3257550"/>
            <a:ext cx="2070100" cy="338138"/>
          </a:xfrm>
          <a:prstGeom prst="rect">
            <a:avLst/>
          </a:prstGeom>
          <a:noFill/>
          <a:ln w="12700">
            <a:noFill/>
            <a:miter lim="800000"/>
            <a:headEnd/>
            <a:tailEnd/>
          </a:ln>
        </p:spPr>
        <p:txBody>
          <a:bodyPr wrap="none">
            <a:spAutoFit/>
          </a:bodyPr>
          <a:lstStyle/>
          <a:p>
            <a:pPr fontAlgn="b"/>
            <a:r>
              <a:rPr lang="zh-CN" altLang="en-US" sz="1600" b="1">
                <a:solidFill>
                  <a:schemeClr val="bg1"/>
                </a:solidFill>
              </a:rPr>
              <a:t>系统产量提高</a:t>
            </a:r>
            <a:r>
              <a:rPr lang="en-US" altLang="zh-CN" sz="1600" b="1">
                <a:solidFill>
                  <a:schemeClr val="bg1"/>
                </a:solidFill>
              </a:rPr>
              <a:t>5~10%</a:t>
            </a:r>
          </a:p>
        </p:txBody>
      </p:sp>
      <p:sp>
        <p:nvSpPr>
          <p:cNvPr id="1032" name="Rectangle 66"/>
          <p:cNvSpPr>
            <a:spLocks noChangeArrowheads="1"/>
          </p:cNvSpPr>
          <p:nvPr/>
        </p:nvSpPr>
        <p:spPr bwMode="auto">
          <a:xfrm>
            <a:off x="2711450" y="2343150"/>
            <a:ext cx="1425575" cy="338138"/>
          </a:xfrm>
          <a:prstGeom prst="rect">
            <a:avLst/>
          </a:prstGeom>
          <a:noFill/>
          <a:ln w="12700">
            <a:noFill/>
            <a:miter lim="800000"/>
            <a:headEnd/>
            <a:tailEnd/>
          </a:ln>
        </p:spPr>
        <p:txBody>
          <a:bodyPr wrap="none">
            <a:spAutoFit/>
          </a:bodyPr>
          <a:lstStyle/>
          <a:p>
            <a:r>
              <a:rPr lang="zh-CN" altLang="en-US" sz="1600" b="1">
                <a:solidFill>
                  <a:schemeClr val="bg1"/>
                </a:solidFill>
              </a:rPr>
              <a:t>运行成本节约</a:t>
            </a:r>
          </a:p>
        </p:txBody>
      </p:sp>
      <p:sp>
        <p:nvSpPr>
          <p:cNvPr id="1033" name="Rectangle 67"/>
          <p:cNvSpPr>
            <a:spLocks noChangeArrowheads="1"/>
          </p:cNvSpPr>
          <p:nvPr/>
        </p:nvSpPr>
        <p:spPr bwMode="auto">
          <a:xfrm>
            <a:off x="1898650" y="2776538"/>
            <a:ext cx="2252663" cy="338137"/>
          </a:xfrm>
          <a:prstGeom prst="rect">
            <a:avLst/>
          </a:prstGeom>
          <a:noFill/>
          <a:ln w="12700">
            <a:noFill/>
            <a:miter lim="800000"/>
            <a:headEnd/>
            <a:tailEnd/>
          </a:ln>
        </p:spPr>
        <p:txBody>
          <a:bodyPr wrap="none">
            <a:spAutoFit/>
          </a:bodyPr>
          <a:lstStyle/>
          <a:p>
            <a:r>
              <a:rPr lang="zh-CN" altLang="en-US" sz="1600" b="1">
                <a:solidFill>
                  <a:schemeClr val="bg1"/>
                </a:solidFill>
              </a:rPr>
              <a:t>系统年运行无人员伤亡</a:t>
            </a:r>
          </a:p>
        </p:txBody>
      </p:sp>
      <p:sp>
        <p:nvSpPr>
          <p:cNvPr id="1034" name="Rectangle 68"/>
          <p:cNvSpPr>
            <a:spLocks noChangeArrowheads="1"/>
          </p:cNvSpPr>
          <p:nvPr/>
        </p:nvSpPr>
        <p:spPr bwMode="auto">
          <a:xfrm>
            <a:off x="2286000" y="1428750"/>
            <a:ext cx="1928813" cy="338138"/>
          </a:xfrm>
          <a:prstGeom prst="rect">
            <a:avLst/>
          </a:prstGeom>
          <a:noFill/>
          <a:ln w="12700">
            <a:noFill/>
            <a:miter lim="800000"/>
            <a:headEnd/>
            <a:tailEnd/>
          </a:ln>
        </p:spPr>
        <p:txBody>
          <a:bodyPr wrap="none">
            <a:spAutoFit/>
          </a:bodyPr>
          <a:lstStyle/>
          <a:p>
            <a:pPr fontAlgn="b"/>
            <a:r>
              <a:rPr lang="zh-CN" altLang="en-US" sz="1600" b="1">
                <a:solidFill>
                  <a:schemeClr val="bg1"/>
                </a:solidFill>
              </a:rPr>
              <a:t>系统能耗每降低</a:t>
            </a:r>
            <a:r>
              <a:rPr lang="en-US" altLang="zh-CN" sz="1600" b="1">
                <a:solidFill>
                  <a:schemeClr val="bg1"/>
                </a:solidFill>
              </a:rPr>
              <a:t>5%</a:t>
            </a:r>
          </a:p>
        </p:txBody>
      </p:sp>
      <p:sp>
        <p:nvSpPr>
          <p:cNvPr id="1035" name="Rectangle 69"/>
          <p:cNvSpPr>
            <a:spLocks noChangeArrowheads="1"/>
          </p:cNvSpPr>
          <p:nvPr/>
        </p:nvSpPr>
        <p:spPr bwMode="auto">
          <a:xfrm>
            <a:off x="2185988" y="1885950"/>
            <a:ext cx="1955800" cy="338138"/>
          </a:xfrm>
          <a:prstGeom prst="rect">
            <a:avLst/>
          </a:prstGeom>
          <a:noFill/>
          <a:ln w="12700">
            <a:noFill/>
            <a:miter lim="800000"/>
            <a:headEnd/>
            <a:tailEnd/>
          </a:ln>
        </p:spPr>
        <p:txBody>
          <a:bodyPr wrap="none">
            <a:spAutoFit/>
          </a:bodyPr>
          <a:lstStyle/>
          <a:p>
            <a:pPr fontAlgn="b"/>
            <a:r>
              <a:rPr lang="zh-CN" altLang="en-US" sz="1600" b="1">
                <a:solidFill>
                  <a:schemeClr val="bg1"/>
                </a:solidFill>
              </a:rPr>
              <a:t>成品率每提高</a:t>
            </a:r>
            <a:r>
              <a:rPr lang="en-US" altLang="zh-CN" sz="1600" b="1">
                <a:solidFill>
                  <a:schemeClr val="bg1"/>
                </a:solidFill>
              </a:rPr>
              <a:t>3~5%</a:t>
            </a:r>
          </a:p>
        </p:txBody>
      </p:sp>
      <p:sp>
        <p:nvSpPr>
          <p:cNvPr id="1036" name="Text Box 85"/>
          <p:cNvSpPr txBox="1">
            <a:spLocks noChangeArrowheads="1"/>
          </p:cNvSpPr>
          <p:nvPr/>
        </p:nvSpPr>
        <p:spPr bwMode="auto">
          <a:xfrm>
            <a:off x="2819400" y="4343400"/>
            <a:ext cx="2971800" cy="369888"/>
          </a:xfrm>
          <a:prstGeom prst="rect">
            <a:avLst/>
          </a:prstGeom>
          <a:solidFill>
            <a:srgbClr val="008EE3"/>
          </a:solidFill>
          <a:ln w="12700">
            <a:noFill/>
            <a:miter lim="800000"/>
            <a:headEnd/>
            <a:tailEnd/>
          </a:ln>
        </p:spPr>
        <p:txBody>
          <a:bodyPr>
            <a:spAutoFit/>
          </a:bodyPr>
          <a:lstStyle/>
          <a:p>
            <a:pPr>
              <a:spcBef>
                <a:spcPct val="50000"/>
              </a:spcBef>
            </a:pPr>
            <a:r>
              <a:rPr lang="zh-CN" altLang="en-US" b="1">
                <a:solidFill>
                  <a:schemeClr val="bg1"/>
                </a:solidFill>
              </a:rPr>
              <a:t>每年可增加利润</a:t>
            </a:r>
            <a:r>
              <a:rPr lang="en-US" altLang="zh-CN" b="1">
                <a:solidFill>
                  <a:schemeClr val="bg1"/>
                </a:solidFill>
              </a:rPr>
              <a:t>&gt;1000</a:t>
            </a:r>
            <a:r>
              <a:rPr lang="zh-CN" altLang="en-US" b="1">
                <a:solidFill>
                  <a:schemeClr val="bg1"/>
                </a:solidFill>
              </a:rPr>
              <a:t>万</a:t>
            </a:r>
          </a:p>
        </p:txBody>
      </p:sp>
      <p:sp>
        <p:nvSpPr>
          <p:cNvPr id="1037" name="Rectangle 86"/>
          <p:cNvSpPr>
            <a:spLocks noChangeArrowheads="1"/>
          </p:cNvSpPr>
          <p:nvPr/>
        </p:nvSpPr>
        <p:spPr bwMode="auto">
          <a:xfrm>
            <a:off x="609600" y="960438"/>
            <a:ext cx="8289925" cy="369887"/>
          </a:xfrm>
          <a:prstGeom prst="rect">
            <a:avLst/>
          </a:prstGeom>
          <a:solidFill>
            <a:schemeClr val="accent1"/>
          </a:solidFill>
          <a:ln w="12700">
            <a:solidFill>
              <a:srgbClr val="008EE3"/>
            </a:solidFill>
            <a:miter lim="800000"/>
            <a:headEnd/>
            <a:tailEnd/>
          </a:ln>
        </p:spPr>
        <p:txBody>
          <a:bodyPr wrap="none">
            <a:spAutoFit/>
          </a:bodyPr>
          <a:lstStyle/>
          <a:p>
            <a:r>
              <a:rPr lang="zh-CN" altLang="en-US">
                <a:solidFill>
                  <a:schemeClr val="bg1"/>
                </a:solidFill>
              </a:rPr>
              <a:t>某中部地区</a:t>
            </a:r>
            <a:r>
              <a:rPr lang="en-US" altLang="zh-CN">
                <a:solidFill>
                  <a:schemeClr val="bg1"/>
                </a:solidFill>
              </a:rPr>
              <a:t>1000</a:t>
            </a:r>
            <a:r>
              <a:rPr lang="zh-CN" altLang="en-US">
                <a:solidFill>
                  <a:schemeClr val="bg1"/>
                </a:solidFill>
              </a:rPr>
              <a:t>吨小时系统为例做一个计算：系统投资</a:t>
            </a:r>
            <a:r>
              <a:rPr lang="en-US" altLang="zh-CN">
                <a:solidFill>
                  <a:schemeClr val="bg1"/>
                </a:solidFill>
              </a:rPr>
              <a:t>6500</a:t>
            </a:r>
            <a:r>
              <a:rPr lang="zh-CN" altLang="en-US">
                <a:solidFill>
                  <a:schemeClr val="bg1"/>
                </a:solidFill>
              </a:rPr>
              <a:t>万元，年产</a:t>
            </a:r>
            <a:r>
              <a:rPr lang="en-US" altLang="zh-CN">
                <a:solidFill>
                  <a:schemeClr val="bg1"/>
                </a:solidFill>
              </a:rPr>
              <a:t>450</a:t>
            </a:r>
            <a:r>
              <a:rPr lang="zh-CN" altLang="en-US">
                <a:solidFill>
                  <a:schemeClr val="bg1"/>
                </a:solidFill>
              </a:rPr>
              <a:t>万吨</a:t>
            </a:r>
          </a:p>
        </p:txBody>
      </p:sp>
      <p:sp>
        <p:nvSpPr>
          <p:cNvPr id="1038" name="Text Box 43"/>
          <p:cNvSpPr>
            <a:spLocks noChangeArrowheads="1"/>
          </p:cNvSpPr>
          <p:nvPr/>
        </p:nvSpPr>
        <p:spPr bwMode="auto">
          <a:xfrm>
            <a:off x="0" y="0"/>
            <a:ext cx="6948488" cy="523220"/>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smtClean="0">
                <a:solidFill>
                  <a:schemeClr val="bg1"/>
                </a:solidFill>
                <a:latin typeface="Times New Roman" pitchFamily="18" charset="0"/>
                <a:ea typeface="微软雅黑" pitchFamily="34" charset="-122"/>
                <a:sym typeface="Times New Roman" pitchFamily="18" charset="0"/>
              </a:rPr>
              <a:t>骨料</a:t>
            </a:r>
            <a:endParaRPr lang="zh-CN" altLang="en-US" dirty="0"/>
          </a:p>
        </p:txBody>
      </p:sp>
    </p:spTree>
  </p:cSld>
  <p:clrMapOvr>
    <a:masterClrMapping/>
  </p:clrMapOvr>
  <p:transition advClick="0">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43"/>
          <p:cNvSpPr>
            <a:spLocks noChangeArrowheads="1"/>
          </p:cNvSpPr>
          <p:nvPr/>
        </p:nvSpPr>
        <p:spPr bwMode="auto">
          <a:xfrm>
            <a:off x="0" y="0"/>
            <a:ext cx="3060700" cy="523220"/>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smtClean="0">
                <a:solidFill>
                  <a:schemeClr val="bg1"/>
                </a:solidFill>
                <a:latin typeface="微软雅黑" pitchFamily="34" charset="-122"/>
                <a:ea typeface="微软雅黑" pitchFamily="34" charset="-122"/>
                <a:sym typeface="微软雅黑" pitchFamily="34" charset="-122"/>
              </a:rPr>
              <a:t>原生矿注意事项</a:t>
            </a:r>
            <a:endParaRPr lang="zh-CN" altLang="en-US" dirty="0"/>
          </a:p>
        </p:txBody>
      </p:sp>
      <p:sp>
        <p:nvSpPr>
          <p:cNvPr id="40975" name="TextBox 9"/>
          <p:cNvSpPr>
            <a:spLocks noChangeArrowheads="1"/>
          </p:cNvSpPr>
          <p:nvPr/>
        </p:nvSpPr>
        <p:spPr bwMode="auto">
          <a:xfrm>
            <a:off x="5715000" y="857250"/>
            <a:ext cx="3140075" cy="3970318"/>
          </a:xfrm>
          <a:prstGeom prst="rect">
            <a:avLst/>
          </a:prstGeom>
          <a:noFill/>
          <a:ln w="9525">
            <a:noFill/>
            <a:miter lim="800000"/>
            <a:headEnd/>
            <a:tailEnd/>
          </a:ln>
        </p:spPr>
        <p:txBody>
          <a:bodyPr>
            <a:spAutoFit/>
          </a:bodyPr>
          <a:lstStyle/>
          <a:p>
            <a:pPr>
              <a:lnSpc>
                <a:spcPct val="150000"/>
              </a:lnSpc>
              <a:buFont typeface="Wingdings" pitchFamily="2" charset="2"/>
              <a:buChar char="Ø"/>
            </a:pPr>
            <a:r>
              <a:rPr lang="zh-CN" altLang="en-US" sz="2400" dirty="0" smtClean="0">
                <a:solidFill>
                  <a:schemeClr val="bg1"/>
                </a:solidFill>
                <a:latin typeface="隶书" pitchFamily="49" charset="-122"/>
                <a:ea typeface="隶书" pitchFamily="49" charset="-122"/>
              </a:rPr>
              <a:t>对平台开采设计考虑运输和一破位置</a:t>
            </a:r>
            <a:endParaRPr lang="en-US" altLang="zh-CN" sz="2400"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2400" dirty="0" smtClean="0">
                <a:solidFill>
                  <a:schemeClr val="bg1"/>
                </a:solidFill>
                <a:latin typeface="隶书" pitchFamily="49" charset="-122"/>
                <a:ea typeface="隶书" pitchFamily="49" charset="-122"/>
              </a:rPr>
              <a:t>山皮土处理优化，结合采矿贫化率和气候条件。</a:t>
            </a:r>
            <a:endParaRPr lang="en-US" altLang="zh-CN" sz="2400"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2400" dirty="0" smtClean="0">
                <a:solidFill>
                  <a:schemeClr val="bg1"/>
                </a:solidFill>
                <a:latin typeface="隶书" pitchFamily="49" charset="-122"/>
                <a:ea typeface="隶书" pitchFamily="49" charset="-122"/>
              </a:rPr>
              <a:t>矿石硬度和设备选型结合物料粒径</a:t>
            </a:r>
            <a:endParaRPr lang="zh-CN" altLang="en-US" sz="3200" dirty="0">
              <a:solidFill>
                <a:schemeClr val="bg1"/>
              </a:solidFill>
              <a:latin typeface="隶书" pitchFamily="49" charset="-122"/>
              <a:ea typeface="隶书" pitchFamily="49" charset="-122"/>
            </a:endParaRPr>
          </a:p>
        </p:txBody>
      </p:sp>
      <p:pic>
        <p:nvPicPr>
          <p:cNvPr id="9218" name="Picture 2" descr="http://pic26.nipic.com/20121224/11058547_095901198000_2.jpg"/>
          <p:cNvPicPr>
            <a:picLocks noChangeAspect="1" noChangeArrowheads="1"/>
          </p:cNvPicPr>
          <p:nvPr/>
        </p:nvPicPr>
        <p:blipFill>
          <a:blip r:embed="rId2"/>
          <a:srcRect/>
          <a:stretch>
            <a:fillRect/>
          </a:stretch>
        </p:blipFill>
        <p:spPr bwMode="auto">
          <a:xfrm>
            <a:off x="357158" y="857238"/>
            <a:ext cx="4824378" cy="3217822"/>
          </a:xfrm>
          <a:prstGeom prst="rect">
            <a:avLst/>
          </a:prstGeom>
          <a:noFill/>
        </p:spPr>
      </p:pic>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Text Box 43"/>
          <p:cNvSpPr>
            <a:spLocks noChangeArrowheads="1"/>
          </p:cNvSpPr>
          <p:nvPr/>
        </p:nvSpPr>
        <p:spPr bwMode="auto">
          <a:xfrm>
            <a:off x="0" y="0"/>
            <a:ext cx="3060700" cy="523220"/>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smtClean="0">
                <a:solidFill>
                  <a:schemeClr val="bg1"/>
                </a:solidFill>
                <a:latin typeface="微软雅黑" pitchFamily="34" charset="-122"/>
                <a:ea typeface="微软雅黑" pitchFamily="34" charset="-122"/>
                <a:sym typeface="微软雅黑" pitchFamily="34" charset="-122"/>
              </a:rPr>
              <a:t>伴生矿注意事项</a:t>
            </a:r>
            <a:endParaRPr lang="zh-CN" altLang="en-US" dirty="0"/>
          </a:p>
        </p:txBody>
      </p:sp>
      <p:pic>
        <p:nvPicPr>
          <p:cNvPr id="8194" name="Picture 2" descr="http://t10.baidu.com/it/u=2794023486,1359831441&amp;fm=23&amp;gp=0.jpg"/>
          <p:cNvPicPr>
            <a:picLocks noChangeAspect="1" noChangeArrowheads="1"/>
          </p:cNvPicPr>
          <p:nvPr/>
        </p:nvPicPr>
        <p:blipFill>
          <a:blip r:embed="rId2"/>
          <a:srcRect/>
          <a:stretch>
            <a:fillRect/>
          </a:stretch>
        </p:blipFill>
        <p:spPr bwMode="auto">
          <a:xfrm>
            <a:off x="4572000" y="1142990"/>
            <a:ext cx="4286250" cy="2857500"/>
          </a:xfrm>
          <a:prstGeom prst="rect">
            <a:avLst/>
          </a:prstGeom>
          <a:noFill/>
        </p:spPr>
      </p:pic>
      <p:sp>
        <p:nvSpPr>
          <p:cNvPr id="12" name="TextBox 9"/>
          <p:cNvSpPr>
            <a:spLocks noChangeArrowheads="1"/>
          </p:cNvSpPr>
          <p:nvPr/>
        </p:nvSpPr>
        <p:spPr bwMode="auto">
          <a:xfrm>
            <a:off x="285720" y="857238"/>
            <a:ext cx="4143404" cy="3416320"/>
          </a:xfrm>
          <a:prstGeom prst="rect">
            <a:avLst/>
          </a:prstGeom>
          <a:noFill/>
          <a:ln w="9525">
            <a:noFill/>
            <a:miter lim="800000"/>
            <a:headEnd/>
            <a:tailEnd/>
          </a:ln>
        </p:spPr>
        <p:txBody>
          <a:bodyPr wrap="square">
            <a:spAutoFit/>
          </a:bodyPr>
          <a:lstStyle/>
          <a:p>
            <a:pPr>
              <a:lnSpc>
                <a:spcPct val="150000"/>
              </a:lnSpc>
              <a:buFont typeface="Wingdings" pitchFamily="2" charset="2"/>
              <a:buChar char="Ø"/>
            </a:pPr>
            <a:r>
              <a:rPr lang="zh-CN" altLang="en-US" sz="2400" dirty="0" smtClean="0">
                <a:solidFill>
                  <a:schemeClr val="bg1"/>
                </a:solidFill>
                <a:latin typeface="隶书" pitchFamily="49" charset="-122"/>
                <a:ea typeface="隶书" pitchFamily="49" charset="-122"/>
              </a:rPr>
              <a:t>合理利用高差，结合皮带输送角度和能耗</a:t>
            </a:r>
            <a:endParaRPr lang="en-US" altLang="zh-CN" sz="2400"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2400" dirty="0" smtClean="0">
                <a:solidFill>
                  <a:schemeClr val="bg1"/>
                </a:solidFill>
                <a:latin typeface="隶书" pitchFamily="49" charset="-122"/>
                <a:ea typeface="隶书" pitchFamily="49" charset="-122"/>
              </a:rPr>
              <a:t>大型矿山考虑检修和销售合理配置中间料库和成品库</a:t>
            </a:r>
            <a:endParaRPr lang="en-US" altLang="zh-CN" sz="2400"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2400" dirty="0" smtClean="0">
                <a:solidFill>
                  <a:schemeClr val="bg1"/>
                </a:solidFill>
                <a:latin typeface="隶书" pitchFamily="49" charset="-122"/>
                <a:ea typeface="隶书" pitchFamily="49" charset="-122"/>
              </a:rPr>
              <a:t>自用和外卖比例，级配可调等配制装卸模式</a:t>
            </a:r>
            <a:endParaRPr lang="zh-CN" altLang="en-US" sz="3200" dirty="0">
              <a:solidFill>
                <a:schemeClr val="bg1"/>
              </a:solidFill>
              <a:latin typeface="隶书" pitchFamily="49" charset="-122"/>
              <a:ea typeface="隶书" pitchFamily="49" charset="-122"/>
            </a:endParaRPr>
          </a:p>
        </p:txBody>
      </p:sp>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4"/>
          <p:cNvSpPr>
            <a:spLocks noChangeArrowheads="1"/>
          </p:cNvSpPr>
          <p:nvPr/>
        </p:nvSpPr>
        <p:spPr bwMode="auto">
          <a:xfrm>
            <a:off x="0" y="1779588"/>
            <a:ext cx="9144000" cy="1163637"/>
          </a:xfrm>
          <a:prstGeom prst="rect">
            <a:avLst/>
          </a:prstGeom>
          <a:noFill/>
          <a:ln w="9525">
            <a:noFill/>
            <a:miter lim="800000"/>
            <a:headEnd/>
            <a:tailEnd/>
          </a:ln>
        </p:spPr>
        <p:txBody>
          <a:bodyPr lIns="91449" tIns="45725" rIns="91449" bIns="45725" anchor="ctr"/>
          <a:lstStyle/>
          <a:p>
            <a:pPr algn="ctr" eaLnBrk="0" hangingPunct="0"/>
            <a:r>
              <a:rPr lang="en-US" altLang="zh-CN" sz="5400" b="1" dirty="0">
                <a:solidFill>
                  <a:schemeClr val="bg1"/>
                </a:solidFill>
                <a:latin typeface="Times New Roman" pitchFamily="18" charset="0"/>
                <a:ea typeface="微软雅黑" pitchFamily="34" charset="-122"/>
                <a:sym typeface="Times New Roman" pitchFamily="18" charset="0"/>
              </a:rPr>
              <a:t>Part Ⅲ </a:t>
            </a:r>
            <a:r>
              <a:rPr lang="zh-CN" altLang="en-US" sz="5400" b="1" dirty="0">
                <a:solidFill>
                  <a:schemeClr val="bg1"/>
                </a:solidFill>
                <a:latin typeface="Times New Roman" pitchFamily="18" charset="0"/>
                <a:ea typeface="微软雅黑" pitchFamily="34" charset="-122"/>
                <a:sym typeface="Times New Roman" pitchFamily="18" charset="0"/>
              </a:rPr>
              <a:t>：</a:t>
            </a:r>
            <a:r>
              <a:rPr lang="en-US" altLang="zh-CN" sz="5400" b="1" dirty="0" smtClean="0">
                <a:solidFill>
                  <a:schemeClr val="bg1"/>
                </a:solidFill>
                <a:latin typeface="Times New Roman" pitchFamily="18" charset="0"/>
                <a:ea typeface="微软雅黑" pitchFamily="34" charset="-122"/>
                <a:sym typeface="Times New Roman" pitchFamily="18" charset="0"/>
              </a:rPr>
              <a:t>【</a:t>
            </a:r>
            <a:r>
              <a:rPr lang="zh-CN" altLang="en-US" sz="5400" b="1" dirty="0" smtClean="0">
                <a:solidFill>
                  <a:schemeClr val="bg1"/>
                </a:solidFill>
                <a:latin typeface="Times New Roman" pitchFamily="18" charset="0"/>
                <a:ea typeface="微软雅黑" pitchFamily="34" charset="-122"/>
                <a:sym typeface="Times New Roman" pitchFamily="18" charset="0"/>
              </a:rPr>
              <a:t>责任与前瞻</a:t>
            </a:r>
            <a:r>
              <a:rPr lang="en-US" altLang="zh-CN" sz="5400" b="1" dirty="0" smtClean="0">
                <a:solidFill>
                  <a:schemeClr val="bg1"/>
                </a:solidFill>
                <a:latin typeface="Times New Roman" pitchFamily="18" charset="0"/>
                <a:ea typeface="微软雅黑" pitchFamily="34" charset="-122"/>
                <a:sym typeface="Times New Roman" pitchFamily="18" charset="0"/>
              </a:rPr>
              <a:t>】</a:t>
            </a:r>
            <a:endParaRPr lang="en-US" altLang="zh-CN" dirty="0"/>
          </a:p>
        </p:txBody>
      </p:sp>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43"/>
          <p:cNvSpPr>
            <a:spLocks noChangeArrowheads="1"/>
          </p:cNvSpPr>
          <p:nvPr/>
        </p:nvSpPr>
        <p:spPr bwMode="auto">
          <a:xfrm>
            <a:off x="0" y="0"/>
            <a:ext cx="3060700" cy="523220"/>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smtClean="0">
                <a:solidFill>
                  <a:schemeClr val="bg1"/>
                </a:solidFill>
                <a:latin typeface="微软雅黑" pitchFamily="34" charset="-122"/>
                <a:ea typeface="微软雅黑" pitchFamily="34" charset="-122"/>
                <a:sym typeface="微软雅黑" pitchFamily="34" charset="-122"/>
              </a:rPr>
              <a:t>责任</a:t>
            </a:r>
            <a:endParaRPr lang="zh-CN" altLang="en-US" dirty="0"/>
          </a:p>
        </p:txBody>
      </p:sp>
      <p:sp>
        <p:nvSpPr>
          <p:cNvPr id="4" name="TextBox 9"/>
          <p:cNvSpPr>
            <a:spLocks noChangeArrowheads="1"/>
          </p:cNvSpPr>
          <p:nvPr/>
        </p:nvSpPr>
        <p:spPr bwMode="auto">
          <a:xfrm>
            <a:off x="285720" y="857238"/>
            <a:ext cx="6286544" cy="3416320"/>
          </a:xfrm>
          <a:prstGeom prst="rect">
            <a:avLst/>
          </a:prstGeom>
          <a:noFill/>
          <a:ln w="9525">
            <a:noFill/>
            <a:miter lim="800000"/>
            <a:headEnd/>
            <a:tailEnd/>
          </a:ln>
        </p:spPr>
        <p:txBody>
          <a:bodyPr wrap="square">
            <a:spAutoFit/>
          </a:bodyPr>
          <a:lstStyle/>
          <a:p>
            <a:pPr>
              <a:lnSpc>
                <a:spcPct val="150000"/>
              </a:lnSpc>
              <a:buFont typeface="Wingdings" pitchFamily="2" charset="2"/>
              <a:buChar char="Ø"/>
            </a:pPr>
            <a:r>
              <a:rPr lang="en-US" altLang="zh-CN" sz="2400" dirty="0" smtClean="0">
                <a:solidFill>
                  <a:schemeClr val="bg1"/>
                </a:solidFill>
                <a:latin typeface="隶书" pitchFamily="49" charset="-122"/>
                <a:ea typeface="隶书" pitchFamily="49" charset="-122"/>
              </a:rPr>
              <a:t>GB4915《</a:t>
            </a:r>
            <a:r>
              <a:rPr lang="zh-CN" altLang="en-US" sz="2400" b="1" dirty="0" smtClean="0">
                <a:solidFill>
                  <a:schemeClr val="bg1"/>
                </a:solidFill>
                <a:latin typeface="隶书" pitchFamily="49" charset="-122"/>
                <a:ea typeface="隶书" pitchFamily="49" charset="-122"/>
              </a:rPr>
              <a:t>水泥工业大气污染物排放标准</a:t>
            </a:r>
            <a:r>
              <a:rPr lang="en-US" altLang="zh-CN" sz="2400" b="1"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a:t>
            </a:r>
            <a:r>
              <a:rPr lang="en-US" altLang="zh-CN" sz="2400"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水泥窑协同处置固体废物污染控制标准</a:t>
            </a:r>
            <a:r>
              <a:rPr lang="en-US" altLang="zh-CN" sz="2400" dirty="0" smtClean="0">
                <a:solidFill>
                  <a:schemeClr val="bg1"/>
                </a:solidFill>
                <a:latin typeface="隶书" pitchFamily="49" charset="-122"/>
                <a:ea typeface="隶书" pitchFamily="49" charset="-122"/>
              </a:rPr>
              <a:t>》GB 30485</a:t>
            </a:r>
            <a:r>
              <a:rPr lang="zh-CN" altLang="en-US" sz="2400" dirty="0" smtClean="0">
                <a:solidFill>
                  <a:schemeClr val="bg1"/>
                </a:solidFill>
                <a:latin typeface="隶书" pitchFamily="49" charset="-122"/>
                <a:ea typeface="隶书" pitchFamily="49" charset="-122"/>
              </a:rPr>
              <a:t>，本月开始实施。</a:t>
            </a:r>
            <a:endParaRPr lang="en-US" altLang="zh-CN" sz="2400"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en-US" altLang="zh-CN" sz="2400"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矿产资源法</a:t>
            </a:r>
            <a:r>
              <a:rPr lang="en-US" altLang="zh-CN" sz="2400"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a:t>
            </a:r>
            <a:r>
              <a:rPr lang="en-US" altLang="zh-CN" sz="2400"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矿产资源开发利用方案</a:t>
            </a:r>
            <a:r>
              <a:rPr lang="en-US" altLang="zh-CN" sz="2400"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a:t>
            </a:r>
            <a:r>
              <a:rPr lang="en-US" altLang="zh-CN" sz="2400"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矿山地质环境保护与治理恢复方案</a:t>
            </a:r>
            <a:r>
              <a:rPr lang="en-US" altLang="zh-CN" sz="2400"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a:t>
            </a:r>
            <a:r>
              <a:rPr lang="en-US" altLang="zh-CN" sz="2400"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矿山土地复垦方案</a:t>
            </a:r>
            <a:r>
              <a:rPr lang="en-US" altLang="zh-CN" sz="2400" dirty="0" smtClean="0">
                <a:solidFill>
                  <a:schemeClr val="bg1"/>
                </a:solidFill>
                <a:latin typeface="隶书" pitchFamily="49" charset="-122"/>
                <a:ea typeface="隶书" pitchFamily="49" charset="-122"/>
              </a:rPr>
              <a:t>》</a:t>
            </a:r>
            <a:r>
              <a:rPr lang="zh-CN" altLang="en-US" sz="2400" dirty="0" smtClean="0">
                <a:solidFill>
                  <a:schemeClr val="bg1"/>
                </a:solidFill>
                <a:latin typeface="隶书" pitchFamily="49" charset="-122"/>
                <a:ea typeface="隶书" pitchFamily="49" charset="-122"/>
              </a:rPr>
              <a:t>法规严格实施</a:t>
            </a:r>
            <a:endParaRPr lang="en-US" altLang="zh-CN" sz="2400" dirty="0" smtClean="0">
              <a:solidFill>
                <a:schemeClr val="bg1"/>
              </a:solidFill>
              <a:latin typeface="隶书" pitchFamily="49" charset="-122"/>
              <a:ea typeface="隶书" pitchFamily="49" charset="-122"/>
            </a:endParaRPr>
          </a:p>
        </p:txBody>
      </p:sp>
      <p:pic>
        <p:nvPicPr>
          <p:cNvPr id="7170" name="Picture 2" descr="http://syxww.zjol.com.cn/pic/0/13/16/89/13168953_976319.jpg"/>
          <p:cNvPicPr>
            <a:picLocks noChangeAspect="1" noChangeArrowheads="1"/>
          </p:cNvPicPr>
          <p:nvPr/>
        </p:nvPicPr>
        <p:blipFill>
          <a:blip r:embed="rId2"/>
          <a:srcRect/>
          <a:stretch>
            <a:fillRect/>
          </a:stretch>
        </p:blipFill>
        <p:spPr bwMode="auto">
          <a:xfrm>
            <a:off x="6715140" y="1571618"/>
            <a:ext cx="1922873" cy="2428892"/>
          </a:xfrm>
          <a:prstGeom prst="rect">
            <a:avLst/>
          </a:prstGeom>
          <a:noFill/>
        </p:spPr>
      </p:pic>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6637338" y="630238"/>
            <a:ext cx="130175" cy="3960812"/>
          </a:xfrm>
          <a:prstGeom prst="rect">
            <a:avLst/>
          </a:prstGeom>
          <a:gradFill rotWithShape="1">
            <a:gsLst>
              <a:gs pos="0">
                <a:srgbClr val="C0C0C0"/>
              </a:gs>
              <a:gs pos="100000">
                <a:srgbClr val="777777"/>
              </a:gs>
            </a:gsLst>
            <a:lin ang="0" scaled="1"/>
          </a:gradFill>
          <a:ln w="9525">
            <a:solidFill>
              <a:srgbClr val="C0C0C0"/>
            </a:solidFill>
            <a:miter lim="800000"/>
            <a:headEnd/>
            <a:tailEnd/>
          </a:ln>
        </p:spPr>
        <p:txBody>
          <a:bodyPr wrap="none" anchor="ctr"/>
          <a:lstStyle/>
          <a:p>
            <a:endParaRPr lang="zh-CN" altLang="en-US" b="1" i="1">
              <a:solidFill>
                <a:srgbClr val="000000"/>
              </a:solidFill>
              <a:latin typeface="Calibri" pitchFamily="34" charset="0"/>
              <a:sym typeface="宋体" pitchFamily="2" charset="-122"/>
            </a:endParaRPr>
          </a:p>
        </p:txBody>
      </p:sp>
      <p:sp>
        <p:nvSpPr>
          <p:cNvPr id="27651" name="Rectangle 8"/>
          <p:cNvSpPr>
            <a:spLocks noChangeArrowheads="1"/>
          </p:cNvSpPr>
          <p:nvPr/>
        </p:nvSpPr>
        <p:spPr bwMode="auto">
          <a:xfrm>
            <a:off x="2333625" y="627063"/>
            <a:ext cx="130175" cy="3960812"/>
          </a:xfrm>
          <a:prstGeom prst="rect">
            <a:avLst/>
          </a:prstGeom>
          <a:gradFill rotWithShape="1">
            <a:gsLst>
              <a:gs pos="0">
                <a:srgbClr val="C0C0C0"/>
              </a:gs>
              <a:gs pos="100000">
                <a:srgbClr val="838383"/>
              </a:gs>
            </a:gsLst>
            <a:lin ang="0" scaled="1"/>
          </a:gradFill>
          <a:ln w="9525">
            <a:solidFill>
              <a:srgbClr val="C0C0C0"/>
            </a:solidFill>
            <a:miter lim="800000"/>
            <a:headEnd/>
            <a:tailEnd/>
          </a:ln>
        </p:spPr>
        <p:txBody>
          <a:bodyPr wrap="none" anchor="ctr"/>
          <a:lstStyle/>
          <a:p>
            <a:endParaRPr lang="zh-CN" altLang="en-US" b="1" i="1">
              <a:solidFill>
                <a:srgbClr val="000000"/>
              </a:solidFill>
              <a:latin typeface="Calibri" pitchFamily="34" charset="0"/>
              <a:sym typeface="宋体" pitchFamily="2" charset="-122"/>
            </a:endParaRPr>
          </a:p>
        </p:txBody>
      </p:sp>
      <p:sp>
        <p:nvSpPr>
          <p:cNvPr id="27652" name="AutoShape 11" descr="新闻纸"/>
          <p:cNvSpPr>
            <a:spLocks noChangeArrowheads="1"/>
          </p:cNvSpPr>
          <p:nvPr/>
        </p:nvSpPr>
        <p:spPr bwMode="auto">
          <a:xfrm>
            <a:off x="1857356" y="1785932"/>
            <a:ext cx="5399087" cy="539750"/>
          </a:xfrm>
          <a:prstGeom prst="roundRect">
            <a:avLst>
              <a:gd name="adj" fmla="val 7569"/>
            </a:avLst>
          </a:prstGeom>
          <a:blipFill dpi="0" rotWithShape="1">
            <a:blip r:embed="rId2"/>
            <a:srcRect/>
            <a:tile tx="0" ty="0" sx="100000" sy="100000" flip="none" algn="tl"/>
          </a:blipFill>
          <a:ln w="28575">
            <a:solidFill>
              <a:srgbClr val="C0C0C0"/>
            </a:solidFill>
            <a:round/>
            <a:headEnd/>
            <a:tailEnd/>
          </a:ln>
        </p:spPr>
        <p:txBody>
          <a:bodyPr wrap="none" anchor="ctr"/>
          <a:lstStyle/>
          <a:p>
            <a:pPr algn="ctr" eaLnBrk="0" hangingPunct="0"/>
            <a:endParaRPr lang="zh-CN" altLang="en-US" b="1" i="1">
              <a:solidFill>
                <a:srgbClr val="FF0000"/>
              </a:solidFill>
              <a:latin typeface="Calibri" pitchFamily="34" charset="0"/>
              <a:sym typeface="Calibri" pitchFamily="34" charset="0"/>
            </a:endParaRPr>
          </a:p>
        </p:txBody>
      </p:sp>
      <p:sp>
        <p:nvSpPr>
          <p:cNvPr id="27653" name="AutoShape 13" descr="新闻纸"/>
          <p:cNvSpPr>
            <a:spLocks noChangeArrowheads="1"/>
          </p:cNvSpPr>
          <p:nvPr/>
        </p:nvSpPr>
        <p:spPr bwMode="auto">
          <a:xfrm>
            <a:off x="1857356" y="3714758"/>
            <a:ext cx="5400675" cy="539750"/>
          </a:xfrm>
          <a:prstGeom prst="roundRect">
            <a:avLst>
              <a:gd name="adj" fmla="val 7569"/>
            </a:avLst>
          </a:prstGeom>
          <a:blipFill dpi="0" rotWithShape="1">
            <a:blip r:embed="rId2"/>
            <a:srcRect/>
            <a:tile tx="0" ty="0" sx="100000" sy="100000" flip="none" algn="tl"/>
          </a:blipFill>
          <a:ln w="28575">
            <a:solidFill>
              <a:srgbClr val="C0C0C0"/>
            </a:solidFill>
            <a:round/>
            <a:headEnd/>
            <a:tailEnd/>
          </a:ln>
        </p:spPr>
        <p:txBody>
          <a:bodyPr wrap="none" anchor="ctr"/>
          <a:lstStyle/>
          <a:p>
            <a:pPr algn="ctr" eaLnBrk="0" hangingPunct="0"/>
            <a:endParaRPr lang="zh-CN" altLang="en-US" b="1" i="1">
              <a:solidFill>
                <a:srgbClr val="FF0000"/>
              </a:solidFill>
              <a:latin typeface="Calibri" pitchFamily="34" charset="0"/>
              <a:sym typeface="宋体" pitchFamily="2" charset="-122"/>
            </a:endParaRPr>
          </a:p>
        </p:txBody>
      </p:sp>
      <p:sp>
        <p:nvSpPr>
          <p:cNvPr id="27654" name="AutoShape 25" descr="新闻纸"/>
          <p:cNvSpPr>
            <a:spLocks noChangeArrowheads="1"/>
          </p:cNvSpPr>
          <p:nvPr/>
        </p:nvSpPr>
        <p:spPr bwMode="auto">
          <a:xfrm>
            <a:off x="1857356" y="817554"/>
            <a:ext cx="5399087" cy="539750"/>
          </a:xfrm>
          <a:prstGeom prst="roundRect">
            <a:avLst>
              <a:gd name="adj" fmla="val 7569"/>
            </a:avLst>
          </a:prstGeom>
          <a:blipFill dpi="0" rotWithShape="1">
            <a:blip r:embed="rId2"/>
            <a:srcRect/>
            <a:tile tx="0" ty="0" sx="100000" sy="100000" flip="none" algn="tl"/>
          </a:blipFill>
          <a:ln w="28575">
            <a:solidFill>
              <a:srgbClr val="C0C0C0"/>
            </a:solidFill>
            <a:round/>
            <a:headEnd/>
            <a:tailEnd/>
          </a:ln>
        </p:spPr>
        <p:txBody>
          <a:bodyPr wrap="none" anchor="ctr"/>
          <a:lstStyle/>
          <a:p>
            <a:pPr algn="ctr" eaLnBrk="0" hangingPunct="0"/>
            <a:endParaRPr lang="zh-CN" altLang="en-US" b="1" i="1">
              <a:solidFill>
                <a:srgbClr val="FF0000"/>
              </a:solidFill>
              <a:latin typeface="Calibri" pitchFamily="34" charset="0"/>
              <a:sym typeface="宋体" pitchFamily="2" charset="-122"/>
            </a:endParaRPr>
          </a:p>
        </p:txBody>
      </p:sp>
      <p:sp>
        <p:nvSpPr>
          <p:cNvPr id="27655" name="Rectangle 104"/>
          <p:cNvSpPr>
            <a:spLocks noChangeArrowheads="1"/>
          </p:cNvSpPr>
          <p:nvPr/>
        </p:nvSpPr>
        <p:spPr bwMode="auto">
          <a:xfrm>
            <a:off x="2857488" y="785800"/>
            <a:ext cx="3325812" cy="555625"/>
          </a:xfrm>
          <a:prstGeom prst="rect">
            <a:avLst/>
          </a:prstGeom>
          <a:noFill/>
          <a:ln w="9525">
            <a:noFill/>
            <a:miter lim="800000"/>
            <a:headEnd/>
            <a:tailEnd/>
          </a:ln>
        </p:spPr>
        <p:txBody>
          <a:bodyPr lIns="91449" tIns="45725" rIns="91449" bIns="45725" anchor="ctr"/>
          <a:lstStyle/>
          <a:p>
            <a:pPr algn="dist" eaLnBrk="0" hangingPunct="0"/>
            <a:r>
              <a:rPr lang="en-US" altLang="zh-CN" b="1" dirty="0">
                <a:solidFill>
                  <a:srgbClr val="C00000"/>
                </a:solidFill>
                <a:latin typeface="Times New Roman" pitchFamily="18" charset="0"/>
                <a:ea typeface="微软雅黑" pitchFamily="34" charset="-122"/>
                <a:sym typeface="Times New Roman" pitchFamily="18" charset="0"/>
              </a:rPr>
              <a:t>Part Ⅰ </a:t>
            </a:r>
            <a:r>
              <a:rPr lang="zh-CN" altLang="en-US" b="1" dirty="0">
                <a:solidFill>
                  <a:srgbClr val="C00000"/>
                </a:solidFill>
                <a:latin typeface="Times New Roman" pitchFamily="18" charset="0"/>
                <a:ea typeface="微软雅黑" pitchFamily="34" charset="-122"/>
                <a:sym typeface="Times New Roman" pitchFamily="18" charset="0"/>
              </a:rPr>
              <a:t>：</a:t>
            </a:r>
            <a:r>
              <a:rPr lang="en-US" altLang="zh-CN" b="1" dirty="0" smtClean="0">
                <a:solidFill>
                  <a:srgbClr val="C00000"/>
                </a:solidFill>
                <a:latin typeface="Times New Roman" pitchFamily="18" charset="0"/>
                <a:ea typeface="微软雅黑" pitchFamily="34" charset="-122"/>
                <a:sym typeface="Times New Roman" pitchFamily="18" charset="0"/>
              </a:rPr>
              <a:t>【</a:t>
            </a:r>
            <a:r>
              <a:rPr lang="zh-CN" altLang="en-US" b="1" dirty="0" smtClean="0">
                <a:solidFill>
                  <a:srgbClr val="C00000"/>
                </a:solidFill>
                <a:latin typeface="Times New Roman" pitchFamily="18" charset="0"/>
                <a:ea typeface="微软雅黑" pitchFamily="34" charset="-122"/>
                <a:sym typeface="Times New Roman" pitchFamily="18" charset="0"/>
              </a:rPr>
              <a:t>绿色矿山要素</a:t>
            </a:r>
            <a:r>
              <a:rPr lang="en-US" altLang="zh-CN" b="1" dirty="0" smtClean="0">
                <a:solidFill>
                  <a:srgbClr val="C00000"/>
                </a:solidFill>
                <a:latin typeface="Times New Roman" pitchFamily="18" charset="0"/>
                <a:ea typeface="微软雅黑" pitchFamily="34" charset="-122"/>
                <a:sym typeface="Times New Roman" pitchFamily="18" charset="0"/>
              </a:rPr>
              <a:t>】</a:t>
            </a:r>
            <a:endParaRPr lang="en-US" altLang="zh-CN" dirty="0"/>
          </a:p>
        </p:txBody>
      </p:sp>
      <p:sp>
        <p:nvSpPr>
          <p:cNvPr id="27656" name="Rectangle 104"/>
          <p:cNvSpPr>
            <a:spLocks noChangeArrowheads="1"/>
          </p:cNvSpPr>
          <p:nvPr/>
        </p:nvSpPr>
        <p:spPr bwMode="auto">
          <a:xfrm>
            <a:off x="2928926" y="1801811"/>
            <a:ext cx="3325812" cy="555625"/>
          </a:xfrm>
          <a:prstGeom prst="rect">
            <a:avLst/>
          </a:prstGeom>
          <a:noFill/>
          <a:ln w="9525">
            <a:noFill/>
            <a:miter lim="800000"/>
            <a:headEnd/>
            <a:tailEnd/>
          </a:ln>
        </p:spPr>
        <p:txBody>
          <a:bodyPr lIns="91449" tIns="45725" rIns="91449" bIns="45725" anchor="ctr"/>
          <a:lstStyle/>
          <a:p>
            <a:pPr algn="dist" eaLnBrk="0" hangingPunct="0"/>
            <a:r>
              <a:rPr lang="en-US" altLang="zh-CN" b="1" dirty="0">
                <a:solidFill>
                  <a:srgbClr val="C00000"/>
                </a:solidFill>
                <a:latin typeface="Times New Roman" pitchFamily="18" charset="0"/>
                <a:ea typeface="微软雅黑" pitchFamily="34" charset="-122"/>
                <a:sym typeface="Times New Roman" pitchFamily="18" charset="0"/>
              </a:rPr>
              <a:t>Part Ⅱ </a:t>
            </a:r>
            <a:r>
              <a:rPr lang="zh-CN" altLang="en-US" b="1" dirty="0">
                <a:solidFill>
                  <a:srgbClr val="C00000"/>
                </a:solidFill>
                <a:latin typeface="Times New Roman" pitchFamily="18" charset="0"/>
                <a:ea typeface="微软雅黑" pitchFamily="34" charset="-122"/>
                <a:sym typeface="Times New Roman" pitchFamily="18" charset="0"/>
              </a:rPr>
              <a:t>：</a:t>
            </a:r>
            <a:r>
              <a:rPr lang="en-US" altLang="zh-CN" b="1" dirty="0" smtClean="0">
                <a:solidFill>
                  <a:srgbClr val="C00000"/>
                </a:solidFill>
                <a:latin typeface="Times New Roman" pitchFamily="18" charset="0"/>
                <a:ea typeface="微软雅黑" pitchFamily="34" charset="-122"/>
                <a:sym typeface="Times New Roman" pitchFamily="18" charset="0"/>
              </a:rPr>
              <a:t>【</a:t>
            </a:r>
            <a:r>
              <a:rPr lang="zh-CN" altLang="en-US" b="1" dirty="0" smtClean="0">
                <a:solidFill>
                  <a:srgbClr val="C00000"/>
                </a:solidFill>
                <a:latin typeface="Times New Roman" pitchFamily="18" charset="0"/>
                <a:ea typeface="微软雅黑" pitchFamily="34" charset="-122"/>
                <a:sym typeface="Times New Roman" pitchFamily="18" charset="0"/>
              </a:rPr>
              <a:t>绿色矿山建设</a:t>
            </a:r>
            <a:r>
              <a:rPr lang="en-US" altLang="zh-CN" b="1" dirty="0" smtClean="0">
                <a:solidFill>
                  <a:srgbClr val="C00000"/>
                </a:solidFill>
                <a:latin typeface="Times New Roman" pitchFamily="18" charset="0"/>
                <a:ea typeface="微软雅黑" pitchFamily="34" charset="-122"/>
                <a:sym typeface="Times New Roman" pitchFamily="18" charset="0"/>
              </a:rPr>
              <a:t>】</a:t>
            </a:r>
            <a:endParaRPr lang="en-US" altLang="zh-CN" dirty="0"/>
          </a:p>
        </p:txBody>
      </p:sp>
      <p:sp>
        <p:nvSpPr>
          <p:cNvPr id="10" name="AutoShape 13" descr="新闻纸"/>
          <p:cNvSpPr>
            <a:spLocks noChangeArrowheads="1"/>
          </p:cNvSpPr>
          <p:nvPr/>
        </p:nvSpPr>
        <p:spPr bwMode="auto">
          <a:xfrm>
            <a:off x="1857356" y="2746380"/>
            <a:ext cx="5400675" cy="539750"/>
          </a:xfrm>
          <a:prstGeom prst="roundRect">
            <a:avLst>
              <a:gd name="adj" fmla="val 7569"/>
            </a:avLst>
          </a:prstGeom>
          <a:blipFill dpi="0" rotWithShape="1">
            <a:blip r:embed="rId2"/>
            <a:srcRect/>
            <a:tile tx="0" ty="0" sx="100000" sy="100000" flip="none" algn="tl"/>
          </a:blipFill>
          <a:ln w="28575">
            <a:solidFill>
              <a:srgbClr val="C0C0C0"/>
            </a:solidFill>
            <a:round/>
            <a:headEnd/>
            <a:tailEnd/>
          </a:ln>
        </p:spPr>
        <p:txBody>
          <a:bodyPr wrap="none" anchor="ctr"/>
          <a:lstStyle/>
          <a:p>
            <a:pPr algn="ctr" eaLnBrk="0" hangingPunct="0"/>
            <a:endParaRPr lang="zh-CN" altLang="en-US" b="1" i="1">
              <a:solidFill>
                <a:srgbClr val="FF0000"/>
              </a:solidFill>
              <a:latin typeface="Calibri" pitchFamily="34" charset="0"/>
              <a:sym typeface="宋体" pitchFamily="2" charset="-122"/>
            </a:endParaRPr>
          </a:p>
        </p:txBody>
      </p:sp>
      <p:sp>
        <p:nvSpPr>
          <p:cNvPr id="27657" name="Rectangle 104"/>
          <p:cNvSpPr>
            <a:spLocks noChangeArrowheads="1"/>
          </p:cNvSpPr>
          <p:nvPr/>
        </p:nvSpPr>
        <p:spPr bwMode="auto">
          <a:xfrm>
            <a:off x="2895600" y="2714626"/>
            <a:ext cx="3325813" cy="555625"/>
          </a:xfrm>
          <a:prstGeom prst="rect">
            <a:avLst/>
          </a:prstGeom>
          <a:noFill/>
          <a:ln w="9525">
            <a:noFill/>
            <a:miter lim="800000"/>
            <a:headEnd/>
            <a:tailEnd/>
          </a:ln>
        </p:spPr>
        <p:txBody>
          <a:bodyPr lIns="91449" tIns="45725" rIns="91449" bIns="45725" anchor="ctr"/>
          <a:lstStyle/>
          <a:p>
            <a:pPr algn="dist" eaLnBrk="0" hangingPunct="0"/>
            <a:r>
              <a:rPr lang="en-US" altLang="zh-CN" b="1" dirty="0">
                <a:solidFill>
                  <a:srgbClr val="C00000"/>
                </a:solidFill>
                <a:latin typeface="Times New Roman" pitchFamily="18" charset="0"/>
                <a:ea typeface="微软雅黑" pitchFamily="34" charset="-122"/>
                <a:sym typeface="Times New Roman" pitchFamily="18" charset="0"/>
              </a:rPr>
              <a:t>Part Ⅲ </a:t>
            </a:r>
            <a:r>
              <a:rPr lang="zh-CN" altLang="en-US" b="1" dirty="0">
                <a:solidFill>
                  <a:srgbClr val="C00000"/>
                </a:solidFill>
                <a:latin typeface="Times New Roman" pitchFamily="18" charset="0"/>
                <a:ea typeface="微软雅黑" pitchFamily="34" charset="-122"/>
                <a:sym typeface="Times New Roman" pitchFamily="18" charset="0"/>
              </a:rPr>
              <a:t>：</a:t>
            </a:r>
            <a:r>
              <a:rPr lang="en-US" altLang="zh-CN" b="1" dirty="0" smtClean="0">
                <a:solidFill>
                  <a:srgbClr val="C00000"/>
                </a:solidFill>
                <a:latin typeface="Times New Roman" pitchFamily="18" charset="0"/>
                <a:ea typeface="微软雅黑" pitchFamily="34" charset="-122"/>
                <a:sym typeface="Times New Roman" pitchFamily="18" charset="0"/>
              </a:rPr>
              <a:t>【</a:t>
            </a:r>
            <a:r>
              <a:rPr lang="zh-CN" altLang="en-US" b="1" dirty="0" smtClean="0">
                <a:solidFill>
                  <a:srgbClr val="C00000"/>
                </a:solidFill>
                <a:latin typeface="Times New Roman" pitchFamily="18" charset="0"/>
                <a:ea typeface="微软雅黑" pitchFamily="34" charset="-122"/>
                <a:sym typeface="Times New Roman" pitchFamily="18" charset="0"/>
              </a:rPr>
              <a:t>骨 料 随 想</a:t>
            </a:r>
            <a:r>
              <a:rPr lang="en-US" altLang="zh-CN" b="1" dirty="0" smtClean="0">
                <a:solidFill>
                  <a:srgbClr val="C00000"/>
                </a:solidFill>
                <a:latin typeface="Times New Roman" pitchFamily="18" charset="0"/>
                <a:ea typeface="微软雅黑" pitchFamily="34" charset="-122"/>
                <a:sym typeface="Times New Roman" pitchFamily="18" charset="0"/>
              </a:rPr>
              <a:t>】</a:t>
            </a:r>
            <a:endParaRPr lang="en-US" altLang="zh-CN" dirty="0"/>
          </a:p>
        </p:txBody>
      </p:sp>
      <p:sp>
        <p:nvSpPr>
          <p:cNvPr id="11" name="Rectangle 104"/>
          <p:cNvSpPr>
            <a:spLocks noChangeArrowheads="1"/>
          </p:cNvSpPr>
          <p:nvPr/>
        </p:nvSpPr>
        <p:spPr bwMode="auto">
          <a:xfrm>
            <a:off x="2857488" y="3714758"/>
            <a:ext cx="3325813" cy="555625"/>
          </a:xfrm>
          <a:prstGeom prst="rect">
            <a:avLst/>
          </a:prstGeom>
          <a:noFill/>
          <a:ln w="9525">
            <a:noFill/>
            <a:miter lim="800000"/>
            <a:headEnd/>
            <a:tailEnd/>
          </a:ln>
        </p:spPr>
        <p:txBody>
          <a:bodyPr lIns="91449" tIns="45725" rIns="91449" bIns="45725" anchor="ctr"/>
          <a:lstStyle/>
          <a:p>
            <a:pPr algn="dist" eaLnBrk="0" hangingPunct="0"/>
            <a:r>
              <a:rPr lang="en-US" altLang="zh-CN" b="1" dirty="0">
                <a:solidFill>
                  <a:srgbClr val="C00000"/>
                </a:solidFill>
                <a:latin typeface="Times New Roman" pitchFamily="18" charset="0"/>
                <a:ea typeface="微软雅黑" pitchFamily="34" charset="-122"/>
                <a:sym typeface="Times New Roman" pitchFamily="18" charset="0"/>
              </a:rPr>
              <a:t>Part </a:t>
            </a:r>
            <a:r>
              <a:rPr lang="en-US" altLang="zh-CN" b="1" dirty="0" smtClean="0">
                <a:solidFill>
                  <a:srgbClr val="C00000"/>
                </a:solidFill>
                <a:latin typeface="Times New Roman" pitchFamily="18" charset="0"/>
                <a:ea typeface="微软雅黑" pitchFamily="34" charset="-122"/>
                <a:sym typeface="Times New Roman" pitchFamily="18" charset="0"/>
              </a:rPr>
              <a:t>Ⅳ </a:t>
            </a:r>
            <a:r>
              <a:rPr lang="zh-CN" altLang="en-US" b="1" dirty="0" smtClean="0">
                <a:solidFill>
                  <a:srgbClr val="C00000"/>
                </a:solidFill>
                <a:latin typeface="Times New Roman" pitchFamily="18" charset="0"/>
                <a:ea typeface="微软雅黑" pitchFamily="34" charset="-122"/>
                <a:sym typeface="Times New Roman" pitchFamily="18" charset="0"/>
              </a:rPr>
              <a:t>：</a:t>
            </a:r>
            <a:r>
              <a:rPr lang="en-US" altLang="zh-CN" b="1" dirty="0" smtClean="0">
                <a:solidFill>
                  <a:srgbClr val="C00000"/>
                </a:solidFill>
                <a:latin typeface="Times New Roman" pitchFamily="18" charset="0"/>
                <a:ea typeface="微软雅黑" pitchFamily="34" charset="-122"/>
                <a:sym typeface="Times New Roman" pitchFamily="18" charset="0"/>
              </a:rPr>
              <a:t>【</a:t>
            </a:r>
            <a:r>
              <a:rPr lang="zh-CN" altLang="en-US" b="1" dirty="0" smtClean="0">
                <a:solidFill>
                  <a:srgbClr val="C00000"/>
                </a:solidFill>
                <a:latin typeface="Times New Roman" pitchFamily="18" charset="0"/>
                <a:ea typeface="微软雅黑" pitchFamily="34" charset="-122"/>
                <a:sym typeface="Times New Roman" pitchFamily="18" charset="0"/>
              </a:rPr>
              <a:t>责任与前瞻</a:t>
            </a:r>
            <a:r>
              <a:rPr lang="en-US" altLang="zh-CN" b="1" dirty="0" smtClean="0">
                <a:solidFill>
                  <a:srgbClr val="C00000"/>
                </a:solidFill>
                <a:latin typeface="Times New Roman" pitchFamily="18" charset="0"/>
                <a:ea typeface="微软雅黑" pitchFamily="34" charset="-122"/>
                <a:sym typeface="Times New Roman" pitchFamily="18" charset="0"/>
              </a:rPr>
              <a:t>】</a:t>
            </a:r>
            <a:endParaRPr lang="en-US" altLang="zh-CN" dirty="0"/>
          </a:p>
        </p:txBody>
      </p:sp>
    </p:spTree>
  </p:cSld>
  <p:clrMapOvr>
    <a:masterClrMapping/>
  </p:clrMapOvr>
  <p:transition advClick="0">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43"/>
          <p:cNvSpPr>
            <a:spLocks noChangeArrowheads="1"/>
          </p:cNvSpPr>
          <p:nvPr/>
        </p:nvSpPr>
        <p:spPr bwMode="auto">
          <a:xfrm>
            <a:off x="0" y="0"/>
            <a:ext cx="3060700" cy="523220"/>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a:solidFill>
                  <a:schemeClr val="bg1"/>
                </a:solidFill>
                <a:latin typeface="微软雅黑" pitchFamily="34" charset="-122"/>
                <a:ea typeface="微软雅黑" pitchFamily="34" charset="-122"/>
                <a:sym typeface="微软雅黑" pitchFamily="34" charset="-122"/>
              </a:rPr>
              <a:t>展望</a:t>
            </a:r>
            <a:endParaRPr lang="zh-CN" altLang="en-US" dirty="0"/>
          </a:p>
        </p:txBody>
      </p:sp>
      <p:pic>
        <p:nvPicPr>
          <p:cNvPr id="6145" name="Picture 1"/>
          <p:cNvPicPr>
            <a:picLocks noChangeAspect="1" noChangeArrowheads="1"/>
          </p:cNvPicPr>
          <p:nvPr/>
        </p:nvPicPr>
        <p:blipFill>
          <a:blip r:embed="rId2"/>
          <a:srcRect/>
          <a:stretch>
            <a:fillRect/>
          </a:stretch>
        </p:blipFill>
        <p:spPr bwMode="auto">
          <a:xfrm>
            <a:off x="785786" y="500049"/>
            <a:ext cx="3671221" cy="1714511"/>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428596" y="3214692"/>
            <a:ext cx="3429024" cy="173936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6643702" y="142858"/>
            <a:ext cx="1942508" cy="2395531"/>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5857884" y="3214692"/>
            <a:ext cx="2962260" cy="1475603"/>
          </a:xfrm>
          <a:prstGeom prst="rect">
            <a:avLst/>
          </a:prstGeom>
          <a:noFill/>
          <a:ln w="9525">
            <a:noFill/>
            <a:miter lim="800000"/>
            <a:headEnd/>
            <a:tailEnd/>
          </a:ln>
          <a:effectLst/>
        </p:spPr>
      </p:pic>
      <p:grpSp>
        <p:nvGrpSpPr>
          <p:cNvPr id="8" name="Group 3"/>
          <p:cNvGrpSpPr>
            <a:grpSpLocks/>
          </p:cNvGrpSpPr>
          <p:nvPr/>
        </p:nvGrpSpPr>
        <p:grpSpPr bwMode="auto">
          <a:xfrm>
            <a:off x="4620176" y="1549751"/>
            <a:ext cx="1622955" cy="1837587"/>
            <a:chOff x="1797881" y="1266994"/>
            <a:chExt cx="1624308" cy="1837960"/>
          </a:xfrm>
        </p:grpSpPr>
        <p:sp>
          <p:nvSpPr>
            <p:cNvPr id="9" name="Oval 4"/>
            <p:cNvSpPr>
              <a:spLocks noChangeArrowheads="1"/>
            </p:cNvSpPr>
            <p:nvPr/>
          </p:nvSpPr>
          <p:spPr bwMode="auto">
            <a:xfrm>
              <a:off x="2035267" y="1611206"/>
              <a:ext cx="1149537" cy="1149537"/>
            </a:xfrm>
            <a:prstGeom prst="ellipse">
              <a:avLst/>
            </a:prstGeom>
            <a:gradFill rotWithShape="0">
              <a:gsLst>
                <a:gs pos="0">
                  <a:srgbClr val="0A3366"/>
                </a:gs>
                <a:gs pos="79999">
                  <a:srgbClr val="0E4485"/>
                </a:gs>
                <a:gs pos="100000">
                  <a:srgbClr val="0B4489"/>
                </a:gs>
              </a:gsLst>
              <a:lin ang="5400000" scaled="1"/>
            </a:gradFill>
            <a:ln w="9525">
              <a:noFill/>
              <a:round/>
              <a:headEnd/>
              <a:tailEnd/>
            </a:ln>
          </p:spPr>
          <p:txBody>
            <a:bodyPr/>
            <a:lstStyle/>
            <a:p>
              <a:endParaRPr lang="zh-CN" altLang="en-US"/>
            </a:p>
          </p:txBody>
        </p:sp>
        <p:sp>
          <p:nvSpPr>
            <p:cNvPr id="10" name="Rectangle 5"/>
            <p:cNvSpPr>
              <a:spLocks noChangeArrowheads="1"/>
            </p:cNvSpPr>
            <p:nvPr/>
          </p:nvSpPr>
          <p:spPr bwMode="auto">
            <a:xfrm>
              <a:off x="2035267" y="1611206"/>
              <a:ext cx="1149537" cy="1149537"/>
            </a:xfrm>
            <a:prstGeom prst="rect">
              <a:avLst/>
            </a:prstGeom>
            <a:noFill/>
            <a:ln w="9525">
              <a:noFill/>
              <a:miter lim="800000"/>
              <a:headEnd/>
              <a:tailEnd/>
            </a:ln>
          </p:spPr>
          <p:txBody>
            <a:bodyPr lIns="17780" tIns="17780" rIns="17780" bIns="17780" anchor="ctr"/>
            <a:lstStyle/>
            <a:p>
              <a:pPr algn="ctr">
                <a:lnSpc>
                  <a:spcPct val="90000"/>
                </a:lnSpc>
                <a:spcAft>
                  <a:spcPct val="35000"/>
                </a:spcAft>
              </a:pPr>
              <a:r>
                <a:rPr lang="zh-CN" altLang="en-US" b="1" dirty="0" smtClean="0">
                  <a:solidFill>
                    <a:srgbClr val="FFFFFF"/>
                  </a:solidFill>
                  <a:latin typeface="Times New Roman" pitchFamily="18" charset="0"/>
                  <a:ea typeface="微软雅黑" pitchFamily="34" charset="-122"/>
                  <a:sym typeface="Times New Roman" pitchFamily="18" charset="0"/>
                </a:rPr>
                <a:t>智能工厂</a:t>
              </a:r>
              <a:endParaRPr lang="en-US" altLang="zh-CN" b="1" dirty="0" smtClean="0">
                <a:solidFill>
                  <a:srgbClr val="FFFFFF"/>
                </a:solidFill>
                <a:latin typeface="Times New Roman" pitchFamily="18" charset="0"/>
                <a:ea typeface="微软雅黑" pitchFamily="34" charset="-122"/>
                <a:sym typeface="Times New Roman" pitchFamily="18" charset="0"/>
              </a:endParaRPr>
            </a:p>
          </p:txBody>
        </p:sp>
        <p:sp>
          <p:nvSpPr>
            <p:cNvPr id="11" name="AutoShape 6"/>
            <p:cNvSpPr>
              <a:spLocks noChangeArrowheads="1"/>
            </p:cNvSpPr>
            <p:nvPr/>
          </p:nvSpPr>
          <p:spPr bwMode="auto">
            <a:xfrm rot="-5400000">
              <a:off x="2488414" y="1193194"/>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12" name="Rectangle 7"/>
            <p:cNvSpPr>
              <a:spLocks noChangeArrowheads="1"/>
            </p:cNvSpPr>
            <p:nvPr/>
          </p:nvSpPr>
          <p:spPr bwMode="auto">
            <a:xfrm rot="-5400000">
              <a:off x="2488414" y="1193194"/>
              <a:ext cx="243242" cy="390842"/>
            </a:xfrm>
            <a:prstGeom prst="rect">
              <a:avLst/>
            </a:prstGeom>
            <a:noFill/>
            <a:ln w="9525">
              <a:noFill/>
              <a:miter lim="800000"/>
              <a:headEnd/>
              <a:tailEnd/>
            </a:ln>
          </p:spPr>
          <p:txBody>
            <a:bodyPr vert="eaVert"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15" name="AutoShape 10"/>
            <p:cNvSpPr>
              <a:spLocks noChangeArrowheads="1"/>
            </p:cNvSpPr>
            <p:nvPr/>
          </p:nvSpPr>
          <p:spPr bwMode="auto">
            <a:xfrm rot="-1800000">
              <a:off x="3178947" y="1591874"/>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16" name="Rectangle 11"/>
            <p:cNvSpPr>
              <a:spLocks noChangeArrowheads="1"/>
            </p:cNvSpPr>
            <p:nvPr/>
          </p:nvSpPr>
          <p:spPr bwMode="auto">
            <a:xfrm rot="-1800000">
              <a:off x="3178947" y="1591874"/>
              <a:ext cx="243242" cy="390842"/>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19" name="AutoShape 14"/>
            <p:cNvSpPr>
              <a:spLocks noChangeArrowheads="1"/>
            </p:cNvSpPr>
            <p:nvPr/>
          </p:nvSpPr>
          <p:spPr bwMode="auto">
            <a:xfrm rot="1800000">
              <a:off x="3178947" y="2389233"/>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20" name="Rectangle 15"/>
            <p:cNvSpPr>
              <a:spLocks noChangeArrowheads="1"/>
            </p:cNvSpPr>
            <p:nvPr/>
          </p:nvSpPr>
          <p:spPr bwMode="auto">
            <a:xfrm rot="1800000">
              <a:off x="3178947" y="2389233"/>
              <a:ext cx="243242" cy="390842"/>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23" name="AutoShape 18"/>
            <p:cNvSpPr>
              <a:spLocks noChangeArrowheads="1"/>
            </p:cNvSpPr>
            <p:nvPr/>
          </p:nvSpPr>
          <p:spPr bwMode="auto">
            <a:xfrm rot="5400000">
              <a:off x="2488414" y="2787912"/>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24" name="Rectangle 19"/>
            <p:cNvSpPr>
              <a:spLocks noChangeArrowheads="1"/>
            </p:cNvSpPr>
            <p:nvPr/>
          </p:nvSpPr>
          <p:spPr bwMode="auto">
            <a:xfrm rot="5400000">
              <a:off x="2488414" y="2787912"/>
              <a:ext cx="243242" cy="390842"/>
            </a:xfrm>
            <a:prstGeom prst="rect">
              <a:avLst/>
            </a:prstGeom>
            <a:noFill/>
            <a:ln w="9525">
              <a:noFill/>
              <a:miter lim="800000"/>
              <a:headEnd/>
              <a:tailEnd/>
            </a:ln>
          </p:spPr>
          <p:txBody>
            <a:bodyPr rot="10800000" vert="eaVert"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27" name="AutoShape 22"/>
            <p:cNvSpPr>
              <a:spLocks noChangeArrowheads="1"/>
            </p:cNvSpPr>
            <p:nvPr/>
          </p:nvSpPr>
          <p:spPr bwMode="auto">
            <a:xfrm rot="9000000">
              <a:off x="1797881" y="2389233"/>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28" name="Rectangle 23"/>
            <p:cNvSpPr>
              <a:spLocks noChangeArrowheads="1"/>
            </p:cNvSpPr>
            <p:nvPr/>
          </p:nvSpPr>
          <p:spPr bwMode="auto">
            <a:xfrm rot="9000000">
              <a:off x="1797881" y="2389233"/>
              <a:ext cx="243242" cy="390842"/>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31" name="AutoShape 26"/>
            <p:cNvSpPr>
              <a:spLocks noChangeArrowheads="1"/>
            </p:cNvSpPr>
            <p:nvPr/>
          </p:nvSpPr>
          <p:spPr bwMode="auto">
            <a:xfrm rot="-9000000">
              <a:off x="1797881" y="1591874"/>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32" name="Rectangle 27"/>
            <p:cNvSpPr>
              <a:spLocks noChangeArrowheads="1"/>
            </p:cNvSpPr>
            <p:nvPr/>
          </p:nvSpPr>
          <p:spPr bwMode="auto">
            <a:xfrm rot="-9000000">
              <a:off x="1797881" y="1591874"/>
              <a:ext cx="243242" cy="390842"/>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grpSp>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descr="http://pic13.nipic.com/20110301/6384405_140506626000_2.jpg"/>
          <p:cNvPicPr>
            <a:picLocks noChangeAspect="1" noChangeArrowheads="1"/>
          </p:cNvPicPr>
          <p:nvPr/>
        </p:nvPicPr>
        <p:blipFill>
          <a:blip r:embed="rId2"/>
          <a:srcRect/>
          <a:stretch>
            <a:fillRect/>
          </a:stretch>
        </p:blipFill>
        <p:spPr bwMode="auto">
          <a:xfrm>
            <a:off x="0" y="833438"/>
            <a:ext cx="4857750" cy="3240087"/>
          </a:xfrm>
          <a:prstGeom prst="rect">
            <a:avLst/>
          </a:prstGeom>
          <a:noFill/>
          <a:ln w="9525">
            <a:noFill/>
            <a:miter lim="800000"/>
            <a:headEnd/>
            <a:tailEnd/>
          </a:ln>
        </p:spPr>
      </p:pic>
      <p:sp>
        <p:nvSpPr>
          <p:cNvPr id="51203" name="Text Box 43"/>
          <p:cNvSpPr>
            <a:spLocks noChangeArrowheads="1"/>
          </p:cNvSpPr>
          <p:nvPr/>
        </p:nvSpPr>
        <p:spPr bwMode="auto">
          <a:xfrm>
            <a:off x="0" y="0"/>
            <a:ext cx="7883525" cy="523875"/>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a:solidFill>
                  <a:schemeClr val="bg1"/>
                </a:solidFill>
                <a:latin typeface="微软雅黑" pitchFamily="34" charset="-122"/>
                <a:ea typeface="微软雅黑" pitchFamily="34" charset="-122"/>
                <a:sym typeface="微软雅黑" pitchFamily="34" charset="-122"/>
              </a:rPr>
              <a:t>浙江中建建材科技有限公司</a:t>
            </a:r>
            <a:endParaRPr lang="zh-CN" altLang="en-US"/>
          </a:p>
        </p:txBody>
      </p:sp>
      <p:sp>
        <p:nvSpPr>
          <p:cNvPr id="51204" name="TextBox 9"/>
          <p:cNvSpPr>
            <a:spLocks noChangeArrowheads="1"/>
          </p:cNvSpPr>
          <p:nvPr/>
        </p:nvSpPr>
        <p:spPr bwMode="auto">
          <a:xfrm>
            <a:off x="5143500" y="857250"/>
            <a:ext cx="3711575" cy="1754188"/>
          </a:xfrm>
          <a:prstGeom prst="rect">
            <a:avLst/>
          </a:prstGeom>
          <a:noFill/>
          <a:ln w="9525">
            <a:noFill/>
            <a:miter lim="800000"/>
            <a:headEnd/>
            <a:tailEnd/>
          </a:ln>
        </p:spPr>
        <p:txBody>
          <a:bodyPr>
            <a:spAutoFit/>
          </a:bodyPr>
          <a:lstStyle/>
          <a:p>
            <a:pPr>
              <a:lnSpc>
                <a:spcPct val="150000"/>
              </a:lnSpc>
              <a:buFont typeface="Wingdings" pitchFamily="2" charset="2"/>
              <a:buChar char="Ø"/>
            </a:pPr>
            <a:r>
              <a:rPr lang="zh-CN" altLang="en-US" sz="2400" dirty="0" smtClean="0">
                <a:solidFill>
                  <a:schemeClr val="bg1"/>
                </a:solidFill>
                <a:latin typeface="隶书" pitchFamily="49" charset="-122"/>
                <a:ea typeface="隶书" pitchFamily="49" charset="-122"/>
              </a:rPr>
              <a:t>浙江中建建材科技有限公司愿为</a:t>
            </a:r>
            <a:r>
              <a:rPr lang="zh-CN" altLang="en-US" sz="2400" dirty="0">
                <a:solidFill>
                  <a:schemeClr val="bg1"/>
                </a:solidFill>
                <a:latin typeface="隶书" pitchFamily="49" charset="-122"/>
                <a:ea typeface="隶书" pitchFamily="49" charset="-122"/>
              </a:rPr>
              <a:t>行业的提升和环保事业贡献绵薄之力。</a:t>
            </a:r>
            <a:endParaRPr lang="zh-CN" altLang="en-US" sz="3200" dirty="0">
              <a:solidFill>
                <a:schemeClr val="bg1"/>
              </a:solidFill>
              <a:latin typeface="隶书" pitchFamily="49" charset="-122"/>
              <a:ea typeface="隶书" pitchFamily="49" charset="-122"/>
            </a:endParaRPr>
          </a:p>
        </p:txBody>
      </p:sp>
      <p:sp>
        <p:nvSpPr>
          <p:cNvPr id="51205" name="圆角矩形 10"/>
          <p:cNvSpPr>
            <a:spLocks noChangeArrowheads="1"/>
          </p:cNvSpPr>
          <p:nvPr/>
        </p:nvSpPr>
        <p:spPr bwMode="auto">
          <a:xfrm>
            <a:off x="5072063" y="785813"/>
            <a:ext cx="3817937" cy="2143125"/>
          </a:xfrm>
          <a:prstGeom prst="roundRect">
            <a:avLst>
              <a:gd name="adj" fmla="val 3403"/>
            </a:avLst>
          </a:prstGeom>
          <a:noFill/>
          <a:ln w="25400">
            <a:solidFill>
              <a:schemeClr val="bg1"/>
            </a:solidFill>
            <a:prstDash val="sysDot"/>
            <a:round/>
            <a:headEnd/>
            <a:tailEnd/>
          </a:ln>
        </p:spPr>
        <p:txBody>
          <a:bodyPr anchor="ctr"/>
          <a:lstStyle/>
          <a:p>
            <a:pPr algn="ctr"/>
            <a:endParaRPr lang="zh-CN" altLang="en-US">
              <a:solidFill>
                <a:srgbClr val="FFFFFF"/>
              </a:solidFill>
              <a:latin typeface="宋体" pitchFamily="2" charset="-122"/>
              <a:sym typeface="宋体" pitchFamily="2" charset="-122"/>
            </a:endParaRPr>
          </a:p>
        </p:txBody>
      </p:sp>
      <p:pic>
        <p:nvPicPr>
          <p:cNvPr id="51206" name="图片 1" descr="中建建材科技LOGO"/>
          <p:cNvPicPr>
            <a:picLocks noChangeAspect="1" noChangeArrowheads="1"/>
          </p:cNvPicPr>
          <p:nvPr/>
        </p:nvPicPr>
        <p:blipFill>
          <a:blip r:embed="rId3"/>
          <a:srcRect/>
          <a:stretch>
            <a:fillRect/>
          </a:stretch>
        </p:blipFill>
        <p:spPr bwMode="auto">
          <a:xfrm>
            <a:off x="0" y="857250"/>
            <a:ext cx="942975" cy="628650"/>
          </a:xfrm>
          <a:prstGeom prst="rect">
            <a:avLst/>
          </a:prstGeom>
          <a:noFill/>
          <a:ln w="9525">
            <a:noFill/>
            <a:miter lim="800000"/>
            <a:headEnd/>
            <a:tailEnd/>
          </a:ln>
        </p:spPr>
      </p:pic>
      <p:pic>
        <p:nvPicPr>
          <p:cNvPr id="51207" name="图片 30" descr="QQ拼音截图未命名.png"/>
          <p:cNvPicPr>
            <a:picLocks noChangeAspect="1"/>
          </p:cNvPicPr>
          <p:nvPr/>
        </p:nvPicPr>
        <p:blipFill>
          <a:blip r:embed="rId4"/>
          <a:srcRect/>
          <a:stretch>
            <a:fillRect/>
          </a:stretch>
        </p:blipFill>
        <p:spPr bwMode="auto">
          <a:xfrm>
            <a:off x="0" y="3071813"/>
            <a:ext cx="4883150" cy="1884362"/>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4"/>
          <p:cNvSpPr>
            <a:spLocks noChangeArrowheads="1"/>
          </p:cNvSpPr>
          <p:nvPr/>
        </p:nvSpPr>
        <p:spPr bwMode="auto">
          <a:xfrm>
            <a:off x="0" y="1689100"/>
            <a:ext cx="9144000" cy="1543050"/>
          </a:xfrm>
          <a:prstGeom prst="rect">
            <a:avLst/>
          </a:prstGeom>
          <a:noFill/>
          <a:ln w="9525">
            <a:noFill/>
            <a:miter lim="800000"/>
            <a:headEnd/>
            <a:tailEnd/>
          </a:ln>
        </p:spPr>
        <p:txBody>
          <a:bodyPr lIns="91449" tIns="45725" rIns="91449" bIns="45725" anchor="ctr"/>
          <a:lstStyle/>
          <a:p>
            <a:pPr algn="ctr" eaLnBrk="0" hangingPunct="0"/>
            <a:r>
              <a:rPr lang="en-US" altLang="zh-CN" sz="5400" b="1" dirty="0">
                <a:solidFill>
                  <a:schemeClr val="bg1"/>
                </a:solidFill>
                <a:latin typeface="Times New Roman" pitchFamily="18" charset="0"/>
                <a:ea typeface="微软雅黑" pitchFamily="34" charset="-122"/>
                <a:sym typeface="Times New Roman" pitchFamily="18" charset="0"/>
              </a:rPr>
              <a:t>Part Ⅰ </a:t>
            </a:r>
            <a:r>
              <a:rPr lang="zh-CN" altLang="en-US" sz="5400" b="1" dirty="0">
                <a:solidFill>
                  <a:schemeClr val="bg1"/>
                </a:solidFill>
                <a:latin typeface="Times New Roman" pitchFamily="18" charset="0"/>
                <a:ea typeface="微软雅黑" pitchFamily="34" charset="-122"/>
                <a:sym typeface="Times New Roman" pitchFamily="18" charset="0"/>
              </a:rPr>
              <a:t>：</a:t>
            </a:r>
            <a:r>
              <a:rPr lang="en-US" altLang="zh-CN" sz="5400" b="1" dirty="0" smtClean="0">
                <a:solidFill>
                  <a:schemeClr val="bg1"/>
                </a:solidFill>
                <a:latin typeface="Times New Roman" pitchFamily="18" charset="0"/>
                <a:ea typeface="微软雅黑" pitchFamily="34" charset="-122"/>
                <a:sym typeface="Times New Roman" pitchFamily="18" charset="0"/>
              </a:rPr>
              <a:t>【</a:t>
            </a:r>
            <a:r>
              <a:rPr lang="zh-CN" altLang="en-US" sz="5400" b="1" dirty="0" smtClean="0">
                <a:solidFill>
                  <a:schemeClr val="bg1"/>
                </a:solidFill>
                <a:latin typeface="Times New Roman" pitchFamily="18" charset="0"/>
                <a:ea typeface="微软雅黑" pitchFamily="34" charset="-122"/>
                <a:sym typeface="Times New Roman" pitchFamily="18" charset="0"/>
              </a:rPr>
              <a:t>绿色矿山要素</a:t>
            </a:r>
            <a:r>
              <a:rPr lang="en-US" altLang="zh-CN" sz="5400" b="1" dirty="0" smtClean="0">
                <a:solidFill>
                  <a:schemeClr val="bg1"/>
                </a:solidFill>
                <a:latin typeface="Times New Roman" pitchFamily="18" charset="0"/>
                <a:ea typeface="微软雅黑" pitchFamily="34" charset="-122"/>
                <a:sym typeface="Times New Roman" pitchFamily="18" charset="0"/>
              </a:rPr>
              <a:t>】</a:t>
            </a:r>
            <a:endParaRPr lang="en-US" altLang="zh-CN" dirty="0"/>
          </a:p>
        </p:txBody>
      </p:sp>
    </p:spTree>
  </p:cSld>
  <p:clrMapOvr>
    <a:masterClrMapping/>
  </p:clrMapOvr>
  <p:transition advClick="0">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3"/>
          <p:cNvSpPr>
            <a:spLocks noChangeArrowheads="1"/>
          </p:cNvSpPr>
          <p:nvPr/>
        </p:nvSpPr>
        <p:spPr bwMode="auto">
          <a:xfrm>
            <a:off x="0" y="0"/>
            <a:ext cx="3563938" cy="523220"/>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smtClean="0">
                <a:solidFill>
                  <a:schemeClr val="bg1"/>
                </a:solidFill>
                <a:latin typeface="微软雅黑" pitchFamily="34" charset="-122"/>
                <a:ea typeface="微软雅黑" pitchFamily="34" charset="-122"/>
                <a:sym typeface="微软雅黑" pitchFamily="34" charset="-122"/>
              </a:rPr>
              <a:t>绿色</a:t>
            </a:r>
            <a:r>
              <a:rPr lang="zh-CN" altLang="en-US" sz="2800" b="1" dirty="0">
                <a:solidFill>
                  <a:schemeClr val="bg1"/>
                </a:solidFill>
                <a:latin typeface="微软雅黑" pitchFamily="34" charset="-122"/>
                <a:ea typeface="微软雅黑" pitchFamily="34" charset="-122"/>
                <a:sym typeface="微软雅黑" pitchFamily="34" charset="-122"/>
              </a:rPr>
              <a:t>矿山要素</a:t>
            </a:r>
            <a:endParaRPr lang="zh-CN" altLang="en-US" dirty="0"/>
          </a:p>
        </p:txBody>
      </p:sp>
      <p:pic>
        <p:nvPicPr>
          <p:cNvPr id="29702" name="Picture 6" descr="http://t1.baidu.com/it/u=1733543787,457183125&amp;fm=21&amp;gp=0.jpg"/>
          <p:cNvPicPr>
            <a:picLocks noChangeAspect="1" noChangeArrowheads="1"/>
          </p:cNvPicPr>
          <p:nvPr/>
        </p:nvPicPr>
        <p:blipFill>
          <a:blip r:embed="rId2"/>
          <a:srcRect/>
          <a:stretch>
            <a:fillRect/>
          </a:stretch>
        </p:blipFill>
        <p:spPr bwMode="auto">
          <a:xfrm>
            <a:off x="4572000" y="714362"/>
            <a:ext cx="4429156" cy="2952771"/>
          </a:xfrm>
          <a:prstGeom prst="rect">
            <a:avLst/>
          </a:prstGeom>
          <a:noFill/>
        </p:spPr>
      </p:pic>
      <p:pic>
        <p:nvPicPr>
          <p:cNvPr id="29704" name="Picture 8" descr="http://www.chinaypc.cn/upload/20110531111934_64.jpg"/>
          <p:cNvPicPr>
            <a:picLocks noChangeAspect="1" noChangeArrowheads="1"/>
          </p:cNvPicPr>
          <p:nvPr/>
        </p:nvPicPr>
        <p:blipFill>
          <a:blip r:embed="rId3"/>
          <a:srcRect/>
          <a:stretch>
            <a:fillRect/>
          </a:stretch>
        </p:blipFill>
        <p:spPr bwMode="auto">
          <a:xfrm>
            <a:off x="-32" y="714362"/>
            <a:ext cx="4429156" cy="2948552"/>
          </a:xfrm>
          <a:prstGeom prst="rect">
            <a:avLst/>
          </a:prstGeom>
          <a:noFill/>
        </p:spPr>
      </p:pic>
      <p:sp>
        <p:nvSpPr>
          <p:cNvPr id="7" name="圆角矩形 9"/>
          <p:cNvSpPr>
            <a:spLocks noChangeArrowheads="1"/>
          </p:cNvSpPr>
          <p:nvPr/>
        </p:nvSpPr>
        <p:spPr bwMode="auto">
          <a:xfrm>
            <a:off x="642910" y="4000510"/>
            <a:ext cx="7858180" cy="911217"/>
          </a:xfrm>
          <a:prstGeom prst="roundRect">
            <a:avLst>
              <a:gd name="adj" fmla="val 3403"/>
            </a:avLst>
          </a:prstGeom>
          <a:noFill/>
          <a:ln w="25400">
            <a:solidFill>
              <a:schemeClr val="bg1"/>
            </a:solidFill>
            <a:prstDash val="sysDot"/>
            <a:round/>
            <a:headEnd/>
            <a:tailEnd/>
          </a:ln>
        </p:spPr>
        <p:txBody>
          <a:bodyPr anchor="ctr"/>
          <a:lstStyle/>
          <a:p>
            <a:pPr algn="ctr"/>
            <a:endParaRPr lang="zh-CN" altLang="en-US">
              <a:solidFill>
                <a:srgbClr val="FFFFFF"/>
              </a:solidFill>
              <a:latin typeface="宋体" pitchFamily="2" charset="-122"/>
              <a:sym typeface="宋体" pitchFamily="2" charset="-122"/>
            </a:endParaRPr>
          </a:p>
        </p:txBody>
      </p:sp>
      <p:sp>
        <p:nvSpPr>
          <p:cNvPr id="8" name="矩形 7"/>
          <p:cNvSpPr/>
          <p:nvPr/>
        </p:nvSpPr>
        <p:spPr>
          <a:xfrm>
            <a:off x="714348" y="4000510"/>
            <a:ext cx="7858180" cy="923330"/>
          </a:xfrm>
          <a:prstGeom prst="rect">
            <a:avLst/>
          </a:prstGeom>
        </p:spPr>
        <p:txBody>
          <a:bodyPr wrap="square">
            <a:spAutoFit/>
          </a:bodyPr>
          <a:lstStyle/>
          <a:p>
            <a:pPr>
              <a:lnSpc>
                <a:spcPct val="150000"/>
              </a:lnSpc>
              <a:buFont typeface="Wingdings" pitchFamily="2" charset="2"/>
              <a:buChar char="Ø"/>
            </a:pPr>
            <a:r>
              <a:rPr lang="zh-CN" altLang="en-US" dirty="0" smtClean="0">
                <a:solidFill>
                  <a:schemeClr val="bg1"/>
                </a:solidFill>
                <a:latin typeface="隶书" pitchFamily="49" charset="-122"/>
                <a:ea typeface="隶书" pitchFamily="49" charset="-122"/>
              </a:rPr>
              <a:t>在合法开采的前提下，用规范经济的管理、适当有效的科学技术手段，使周围百姓和矿山和谐相处。开采结束后恢复环境，还之于民。</a:t>
            </a:r>
            <a:endParaRPr lang="zh-CN" altLang="en-US" dirty="0">
              <a:solidFill>
                <a:schemeClr val="bg1"/>
              </a:solidFill>
              <a:latin typeface="隶书" pitchFamily="49" charset="-122"/>
              <a:ea typeface="隶书" pitchFamily="49" charset="-122"/>
              <a:sym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3"/>
          <p:cNvSpPr>
            <a:spLocks noChangeArrowheads="1"/>
          </p:cNvSpPr>
          <p:nvPr/>
        </p:nvSpPr>
        <p:spPr bwMode="auto">
          <a:xfrm>
            <a:off x="0" y="0"/>
            <a:ext cx="6948488" cy="523875"/>
          </a:xfrm>
          <a:prstGeom prst="rect">
            <a:avLst/>
          </a:prstGeom>
          <a:noFill/>
          <a:ln w="9525">
            <a:noFill/>
            <a:miter lim="800000"/>
            <a:headEnd/>
            <a:tailEnd/>
          </a:ln>
        </p:spPr>
        <p:txBody>
          <a:bodyPr>
            <a:spAutoFit/>
          </a:bodyPr>
          <a:lstStyle/>
          <a:p>
            <a:pPr>
              <a:buClr>
                <a:srgbClr val="FF0000"/>
              </a:buClr>
              <a:buFont typeface="Wingdings" pitchFamily="2" charset="2"/>
              <a:buChar char="è"/>
            </a:pPr>
            <a:r>
              <a:rPr lang="zh-CN" altLang="en-US" sz="2800" b="1" dirty="0" smtClean="0">
                <a:solidFill>
                  <a:schemeClr val="bg1"/>
                </a:solidFill>
                <a:latin typeface="Times New Roman" pitchFamily="18" charset="0"/>
                <a:ea typeface="微软雅黑" pitchFamily="34" charset="-122"/>
                <a:sym typeface="Times New Roman" pitchFamily="18" charset="0"/>
              </a:rPr>
              <a:t>绿色矿山要素</a:t>
            </a:r>
            <a:endParaRPr lang="zh-CN" altLang="en-US" dirty="0"/>
          </a:p>
        </p:txBody>
      </p:sp>
      <p:grpSp>
        <p:nvGrpSpPr>
          <p:cNvPr id="2" name="Group 3"/>
          <p:cNvGrpSpPr>
            <a:grpSpLocks/>
          </p:cNvGrpSpPr>
          <p:nvPr/>
        </p:nvGrpSpPr>
        <p:grpSpPr bwMode="auto">
          <a:xfrm>
            <a:off x="285720" y="485775"/>
            <a:ext cx="4220414" cy="4235411"/>
            <a:chOff x="534207" y="2720"/>
            <a:chExt cx="4223932" cy="4236269"/>
          </a:xfrm>
        </p:grpSpPr>
        <p:sp>
          <p:nvSpPr>
            <p:cNvPr id="48135" name="Oval 4"/>
            <p:cNvSpPr>
              <a:spLocks noChangeArrowheads="1"/>
            </p:cNvSpPr>
            <p:nvPr/>
          </p:nvSpPr>
          <p:spPr bwMode="auto">
            <a:xfrm>
              <a:off x="2035267" y="1611206"/>
              <a:ext cx="1149537" cy="1149537"/>
            </a:xfrm>
            <a:prstGeom prst="ellipse">
              <a:avLst/>
            </a:prstGeom>
            <a:gradFill rotWithShape="0">
              <a:gsLst>
                <a:gs pos="0">
                  <a:srgbClr val="0A3366"/>
                </a:gs>
                <a:gs pos="79999">
                  <a:srgbClr val="0E4485"/>
                </a:gs>
                <a:gs pos="100000">
                  <a:srgbClr val="0B4489"/>
                </a:gs>
              </a:gsLst>
              <a:lin ang="5400000" scaled="1"/>
            </a:gradFill>
            <a:ln w="9525">
              <a:noFill/>
              <a:round/>
              <a:headEnd/>
              <a:tailEnd/>
            </a:ln>
          </p:spPr>
          <p:txBody>
            <a:bodyPr/>
            <a:lstStyle/>
            <a:p>
              <a:endParaRPr lang="zh-CN" altLang="en-US"/>
            </a:p>
          </p:txBody>
        </p:sp>
        <p:sp>
          <p:nvSpPr>
            <p:cNvPr id="48136" name="Rectangle 5"/>
            <p:cNvSpPr>
              <a:spLocks noChangeArrowheads="1"/>
            </p:cNvSpPr>
            <p:nvPr/>
          </p:nvSpPr>
          <p:spPr bwMode="auto">
            <a:xfrm>
              <a:off x="2035267" y="1611206"/>
              <a:ext cx="1149537" cy="1149537"/>
            </a:xfrm>
            <a:prstGeom prst="rect">
              <a:avLst/>
            </a:prstGeom>
            <a:noFill/>
            <a:ln w="9525">
              <a:noFill/>
              <a:miter lim="800000"/>
              <a:headEnd/>
              <a:tailEnd/>
            </a:ln>
          </p:spPr>
          <p:txBody>
            <a:bodyPr lIns="17780" tIns="17780" rIns="17780" bIns="17780" anchor="ctr"/>
            <a:lstStyle/>
            <a:p>
              <a:pPr algn="ctr">
                <a:lnSpc>
                  <a:spcPct val="90000"/>
                </a:lnSpc>
                <a:spcAft>
                  <a:spcPct val="35000"/>
                </a:spcAft>
              </a:pPr>
              <a:r>
                <a:rPr lang="zh-CN" altLang="en-US" b="1" dirty="0" smtClean="0">
                  <a:solidFill>
                    <a:srgbClr val="FFFFFF"/>
                  </a:solidFill>
                  <a:latin typeface="Times New Roman" pitchFamily="18" charset="0"/>
                  <a:ea typeface="微软雅黑" pitchFamily="34" charset="-122"/>
                  <a:sym typeface="Times New Roman" pitchFamily="18" charset="0"/>
                </a:rPr>
                <a:t>要素</a:t>
              </a:r>
              <a:endParaRPr lang="en-US" altLang="zh-CN" b="1" dirty="0" smtClean="0">
                <a:solidFill>
                  <a:srgbClr val="FFFFFF"/>
                </a:solidFill>
                <a:latin typeface="Times New Roman" pitchFamily="18" charset="0"/>
                <a:ea typeface="微软雅黑" pitchFamily="34" charset="-122"/>
                <a:sym typeface="Times New Roman" pitchFamily="18" charset="0"/>
              </a:endParaRPr>
            </a:p>
          </p:txBody>
        </p:sp>
        <p:sp>
          <p:nvSpPr>
            <p:cNvPr id="48137" name="AutoShape 6"/>
            <p:cNvSpPr>
              <a:spLocks noChangeArrowheads="1"/>
            </p:cNvSpPr>
            <p:nvPr/>
          </p:nvSpPr>
          <p:spPr bwMode="auto">
            <a:xfrm rot="-5400000">
              <a:off x="2488414" y="1193194"/>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48138" name="Rectangle 7"/>
            <p:cNvSpPr>
              <a:spLocks noChangeArrowheads="1"/>
            </p:cNvSpPr>
            <p:nvPr/>
          </p:nvSpPr>
          <p:spPr bwMode="auto">
            <a:xfrm rot="-5400000">
              <a:off x="2488414" y="1193194"/>
              <a:ext cx="243242" cy="390842"/>
            </a:xfrm>
            <a:prstGeom prst="rect">
              <a:avLst/>
            </a:prstGeom>
            <a:noFill/>
            <a:ln w="9525">
              <a:noFill/>
              <a:miter lim="800000"/>
              <a:headEnd/>
              <a:tailEnd/>
            </a:ln>
          </p:spPr>
          <p:txBody>
            <a:bodyPr vert="eaVert"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48139" name="Oval 8"/>
            <p:cNvSpPr>
              <a:spLocks noChangeArrowheads="1"/>
            </p:cNvSpPr>
            <p:nvPr/>
          </p:nvSpPr>
          <p:spPr bwMode="auto">
            <a:xfrm>
              <a:off x="2035267" y="2720"/>
              <a:ext cx="1149537" cy="1149537"/>
            </a:xfrm>
            <a:prstGeom prst="ellipse">
              <a:avLst/>
            </a:prstGeom>
            <a:gradFill rotWithShape="0">
              <a:gsLst>
                <a:gs pos="0">
                  <a:srgbClr val="0A3366"/>
                </a:gs>
                <a:gs pos="79999">
                  <a:srgbClr val="0E4485"/>
                </a:gs>
                <a:gs pos="100000">
                  <a:srgbClr val="0B4489"/>
                </a:gs>
              </a:gsLst>
              <a:lin ang="5400000" scaled="1"/>
            </a:gradFill>
            <a:ln w="9525">
              <a:noFill/>
              <a:round/>
              <a:headEnd/>
              <a:tailEnd/>
            </a:ln>
          </p:spPr>
          <p:txBody>
            <a:bodyPr/>
            <a:lstStyle/>
            <a:p>
              <a:endParaRPr lang="zh-CN" altLang="en-US"/>
            </a:p>
          </p:txBody>
        </p:sp>
        <p:sp>
          <p:nvSpPr>
            <p:cNvPr id="48140" name="Rectangle 9"/>
            <p:cNvSpPr>
              <a:spLocks noChangeArrowheads="1"/>
            </p:cNvSpPr>
            <p:nvPr/>
          </p:nvSpPr>
          <p:spPr bwMode="auto">
            <a:xfrm>
              <a:off x="2035267" y="2720"/>
              <a:ext cx="1149537" cy="1149537"/>
            </a:xfrm>
            <a:prstGeom prst="rect">
              <a:avLst/>
            </a:prstGeom>
            <a:noFill/>
            <a:ln w="9525">
              <a:noFill/>
              <a:miter lim="800000"/>
              <a:headEnd/>
              <a:tailEnd/>
            </a:ln>
          </p:spPr>
          <p:txBody>
            <a:bodyPr lIns="17780" tIns="17780" rIns="17780" bIns="17780" anchor="ctr"/>
            <a:lstStyle/>
            <a:p>
              <a:pPr algn="ctr">
                <a:lnSpc>
                  <a:spcPct val="90000"/>
                </a:lnSpc>
                <a:spcAft>
                  <a:spcPct val="35000"/>
                </a:spcAft>
              </a:pPr>
              <a:r>
                <a:rPr lang="zh-CN" altLang="en-US" sz="1400" b="1" dirty="0" smtClean="0">
                  <a:solidFill>
                    <a:srgbClr val="FFFFFF"/>
                  </a:solidFill>
                  <a:latin typeface="Times New Roman" pitchFamily="18" charset="0"/>
                  <a:ea typeface="微软雅黑" pitchFamily="34" charset="-122"/>
                  <a:sym typeface="Times New Roman" pitchFamily="18" charset="0"/>
                </a:rPr>
                <a:t>依法办矿</a:t>
              </a:r>
              <a:endParaRPr lang="zh-CN" altLang="en-US" dirty="0"/>
            </a:p>
          </p:txBody>
        </p:sp>
        <p:sp>
          <p:nvSpPr>
            <p:cNvPr id="48141" name="AutoShape 10"/>
            <p:cNvSpPr>
              <a:spLocks noChangeArrowheads="1"/>
            </p:cNvSpPr>
            <p:nvPr/>
          </p:nvSpPr>
          <p:spPr bwMode="auto">
            <a:xfrm rot="-1800000">
              <a:off x="3178947" y="1591874"/>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48142" name="Rectangle 11"/>
            <p:cNvSpPr>
              <a:spLocks noChangeArrowheads="1"/>
            </p:cNvSpPr>
            <p:nvPr/>
          </p:nvSpPr>
          <p:spPr bwMode="auto">
            <a:xfrm rot="-1800000">
              <a:off x="3178947" y="1591874"/>
              <a:ext cx="243242" cy="390842"/>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48143" name="Oval 12"/>
            <p:cNvSpPr>
              <a:spLocks noChangeArrowheads="1"/>
            </p:cNvSpPr>
            <p:nvPr/>
          </p:nvSpPr>
          <p:spPr bwMode="auto">
            <a:xfrm>
              <a:off x="3394109" y="517163"/>
              <a:ext cx="1149537" cy="1149537"/>
            </a:xfrm>
            <a:prstGeom prst="ellipse">
              <a:avLst/>
            </a:prstGeom>
            <a:gradFill rotWithShape="0">
              <a:gsLst>
                <a:gs pos="0">
                  <a:srgbClr val="0A3366"/>
                </a:gs>
                <a:gs pos="79999">
                  <a:srgbClr val="0E4485"/>
                </a:gs>
                <a:gs pos="100000">
                  <a:srgbClr val="0B4489"/>
                </a:gs>
              </a:gsLst>
              <a:lin ang="5400000" scaled="1"/>
            </a:gradFill>
            <a:ln w="9525">
              <a:noFill/>
              <a:round/>
              <a:headEnd/>
              <a:tailEnd/>
            </a:ln>
          </p:spPr>
          <p:txBody>
            <a:bodyPr/>
            <a:lstStyle/>
            <a:p>
              <a:endParaRPr lang="zh-CN" altLang="en-US"/>
            </a:p>
          </p:txBody>
        </p:sp>
        <p:sp>
          <p:nvSpPr>
            <p:cNvPr id="48144" name="Rectangle 13"/>
            <p:cNvSpPr>
              <a:spLocks noChangeArrowheads="1"/>
            </p:cNvSpPr>
            <p:nvPr/>
          </p:nvSpPr>
          <p:spPr bwMode="auto">
            <a:xfrm>
              <a:off x="3394109" y="517163"/>
              <a:ext cx="1149537" cy="1149537"/>
            </a:xfrm>
            <a:prstGeom prst="rect">
              <a:avLst/>
            </a:prstGeom>
            <a:noFill/>
            <a:ln w="9525">
              <a:noFill/>
              <a:miter lim="800000"/>
              <a:headEnd/>
              <a:tailEnd/>
            </a:ln>
          </p:spPr>
          <p:txBody>
            <a:bodyPr lIns="17780" tIns="17780" rIns="17780" bIns="17780" anchor="ctr"/>
            <a:lstStyle/>
            <a:p>
              <a:pPr algn="ctr">
                <a:lnSpc>
                  <a:spcPct val="90000"/>
                </a:lnSpc>
                <a:spcAft>
                  <a:spcPct val="35000"/>
                </a:spcAft>
              </a:pPr>
              <a:r>
                <a:rPr lang="zh-CN" altLang="en-US" sz="1400" b="1" dirty="0" smtClean="0">
                  <a:solidFill>
                    <a:srgbClr val="FFFFFF"/>
                  </a:solidFill>
                  <a:latin typeface="Times New Roman" pitchFamily="18" charset="0"/>
                  <a:ea typeface="微软雅黑" pitchFamily="34" charset="-122"/>
                  <a:sym typeface="Times New Roman" pitchFamily="18" charset="0"/>
                </a:rPr>
                <a:t>规范管理</a:t>
              </a:r>
              <a:endParaRPr lang="zh-CN" altLang="en-US" dirty="0"/>
            </a:p>
          </p:txBody>
        </p:sp>
        <p:sp>
          <p:nvSpPr>
            <p:cNvPr id="48145" name="AutoShape 14"/>
            <p:cNvSpPr>
              <a:spLocks noChangeArrowheads="1"/>
            </p:cNvSpPr>
            <p:nvPr/>
          </p:nvSpPr>
          <p:spPr bwMode="auto">
            <a:xfrm rot="1800000">
              <a:off x="3178947" y="2389233"/>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48146" name="Rectangle 15"/>
            <p:cNvSpPr>
              <a:spLocks noChangeArrowheads="1"/>
            </p:cNvSpPr>
            <p:nvPr/>
          </p:nvSpPr>
          <p:spPr bwMode="auto">
            <a:xfrm rot="1800000">
              <a:off x="3178947" y="2389233"/>
              <a:ext cx="243242" cy="390842"/>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48147" name="Oval 16"/>
            <p:cNvSpPr>
              <a:spLocks noChangeArrowheads="1"/>
            </p:cNvSpPr>
            <p:nvPr/>
          </p:nvSpPr>
          <p:spPr bwMode="auto">
            <a:xfrm>
              <a:off x="3608602" y="2089117"/>
              <a:ext cx="1149537" cy="1149537"/>
            </a:xfrm>
            <a:prstGeom prst="ellipse">
              <a:avLst/>
            </a:prstGeom>
            <a:gradFill rotWithShape="0">
              <a:gsLst>
                <a:gs pos="0">
                  <a:srgbClr val="0A3366"/>
                </a:gs>
                <a:gs pos="79999">
                  <a:srgbClr val="0E4485"/>
                </a:gs>
                <a:gs pos="100000">
                  <a:srgbClr val="0B4489"/>
                </a:gs>
              </a:gsLst>
              <a:lin ang="5400000" scaled="1"/>
            </a:gradFill>
            <a:ln w="9525">
              <a:noFill/>
              <a:round/>
              <a:headEnd/>
              <a:tailEnd/>
            </a:ln>
          </p:spPr>
          <p:txBody>
            <a:bodyPr/>
            <a:lstStyle/>
            <a:p>
              <a:endParaRPr lang="zh-CN" altLang="en-US"/>
            </a:p>
          </p:txBody>
        </p:sp>
        <p:sp>
          <p:nvSpPr>
            <p:cNvPr id="48148" name="Rectangle 17"/>
            <p:cNvSpPr>
              <a:spLocks noChangeArrowheads="1"/>
            </p:cNvSpPr>
            <p:nvPr/>
          </p:nvSpPr>
          <p:spPr bwMode="auto">
            <a:xfrm>
              <a:off x="3608602" y="2089118"/>
              <a:ext cx="1149537" cy="1149537"/>
            </a:xfrm>
            <a:prstGeom prst="rect">
              <a:avLst/>
            </a:prstGeom>
            <a:noFill/>
            <a:ln w="9525">
              <a:noFill/>
              <a:miter lim="800000"/>
              <a:headEnd/>
              <a:tailEnd/>
            </a:ln>
          </p:spPr>
          <p:txBody>
            <a:bodyPr lIns="17780" tIns="17780" rIns="17780" bIns="17780" anchor="ctr"/>
            <a:lstStyle/>
            <a:p>
              <a:pPr algn="ctr">
                <a:lnSpc>
                  <a:spcPct val="90000"/>
                </a:lnSpc>
                <a:spcAft>
                  <a:spcPct val="35000"/>
                </a:spcAft>
              </a:pPr>
              <a:r>
                <a:rPr lang="zh-CN" altLang="en-US" sz="1400" b="1" dirty="0" smtClean="0">
                  <a:solidFill>
                    <a:srgbClr val="FFFFFF"/>
                  </a:solidFill>
                  <a:latin typeface="Times New Roman" pitchFamily="18" charset="0"/>
                  <a:ea typeface="微软雅黑" pitchFamily="34" charset="-122"/>
                  <a:sym typeface="Times New Roman" pitchFamily="18" charset="0"/>
                </a:rPr>
                <a:t>综合利用</a:t>
              </a:r>
              <a:endParaRPr lang="zh-CN" altLang="en-US" dirty="0"/>
            </a:p>
          </p:txBody>
        </p:sp>
        <p:sp>
          <p:nvSpPr>
            <p:cNvPr id="48149" name="AutoShape 18"/>
            <p:cNvSpPr>
              <a:spLocks noChangeArrowheads="1"/>
            </p:cNvSpPr>
            <p:nvPr/>
          </p:nvSpPr>
          <p:spPr bwMode="auto">
            <a:xfrm rot="5400000">
              <a:off x="2488414" y="2787912"/>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48150" name="Rectangle 19"/>
            <p:cNvSpPr>
              <a:spLocks noChangeArrowheads="1"/>
            </p:cNvSpPr>
            <p:nvPr/>
          </p:nvSpPr>
          <p:spPr bwMode="auto">
            <a:xfrm rot="5400000">
              <a:off x="2488414" y="2787912"/>
              <a:ext cx="243242" cy="390842"/>
            </a:xfrm>
            <a:prstGeom prst="rect">
              <a:avLst/>
            </a:prstGeom>
            <a:noFill/>
            <a:ln w="9525">
              <a:noFill/>
              <a:miter lim="800000"/>
              <a:headEnd/>
              <a:tailEnd/>
            </a:ln>
          </p:spPr>
          <p:txBody>
            <a:bodyPr rot="10800000" vert="eaVert"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48151" name="Oval 20"/>
            <p:cNvSpPr>
              <a:spLocks noChangeArrowheads="1"/>
            </p:cNvSpPr>
            <p:nvPr/>
          </p:nvSpPr>
          <p:spPr bwMode="auto">
            <a:xfrm>
              <a:off x="2822129" y="3089452"/>
              <a:ext cx="1149537" cy="1149537"/>
            </a:xfrm>
            <a:prstGeom prst="ellipse">
              <a:avLst/>
            </a:prstGeom>
            <a:gradFill rotWithShape="0">
              <a:gsLst>
                <a:gs pos="0">
                  <a:srgbClr val="0A3366"/>
                </a:gs>
                <a:gs pos="79999">
                  <a:srgbClr val="0E4485"/>
                </a:gs>
                <a:gs pos="100000">
                  <a:srgbClr val="0B4489"/>
                </a:gs>
              </a:gsLst>
              <a:lin ang="5400000" scaled="1"/>
            </a:gradFill>
            <a:ln w="9525">
              <a:noFill/>
              <a:round/>
              <a:headEnd/>
              <a:tailEnd/>
            </a:ln>
          </p:spPr>
          <p:txBody>
            <a:bodyPr/>
            <a:lstStyle/>
            <a:p>
              <a:endParaRPr lang="zh-CN" altLang="en-US"/>
            </a:p>
          </p:txBody>
        </p:sp>
        <p:sp>
          <p:nvSpPr>
            <p:cNvPr id="48152" name="Rectangle 21"/>
            <p:cNvSpPr>
              <a:spLocks noChangeArrowheads="1"/>
            </p:cNvSpPr>
            <p:nvPr/>
          </p:nvSpPr>
          <p:spPr bwMode="auto">
            <a:xfrm>
              <a:off x="2816552" y="3083155"/>
              <a:ext cx="1149537" cy="1149537"/>
            </a:xfrm>
            <a:prstGeom prst="rect">
              <a:avLst/>
            </a:prstGeom>
            <a:noFill/>
            <a:ln w="9525">
              <a:noFill/>
              <a:miter lim="800000"/>
              <a:headEnd/>
              <a:tailEnd/>
            </a:ln>
          </p:spPr>
          <p:txBody>
            <a:bodyPr lIns="17780" tIns="17780" rIns="17780" bIns="17780" anchor="ctr"/>
            <a:lstStyle/>
            <a:p>
              <a:pPr algn="ctr">
                <a:lnSpc>
                  <a:spcPct val="90000"/>
                </a:lnSpc>
                <a:spcAft>
                  <a:spcPct val="35000"/>
                </a:spcAft>
              </a:pPr>
              <a:r>
                <a:rPr lang="zh-CN" altLang="en-US" sz="1400" b="1" dirty="0" smtClean="0">
                  <a:solidFill>
                    <a:srgbClr val="FFFFFF"/>
                  </a:solidFill>
                  <a:latin typeface="Times New Roman" pitchFamily="18" charset="0"/>
                  <a:ea typeface="微软雅黑" pitchFamily="34" charset="-122"/>
                  <a:sym typeface="Times New Roman" pitchFamily="18" charset="0"/>
                </a:rPr>
                <a:t>技术创新</a:t>
              </a:r>
              <a:endParaRPr lang="zh-CN" altLang="en-US" dirty="0"/>
            </a:p>
          </p:txBody>
        </p:sp>
        <p:sp>
          <p:nvSpPr>
            <p:cNvPr id="48153" name="AutoShape 22"/>
            <p:cNvSpPr>
              <a:spLocks noChangeArrowheads="1"/>
            </p:cNvSpPr>
            <p:nvPr/>
          </p:nvSpPr>
          <p:spPr bwMode="auto">
            <a:xfrm rot="9000000">
              <a:off x="1797881" y="2389233"/>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48154" name="Rectangle 23"/>
            <p:cNvSpPr>
              <a:spLocks noChangeArrowheads="1"/>
            </p:cNvSpPr>
            <p:nvPr/>
          </p:nvSpPr>
          <p:spPr bwMode="auto">
            <a:xfrm rot="9000000">
              <a:off x="1797881" y="2389233"/>
              <a:ext cx="243242" cy="390842"/>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48155" name="Oval 24"/>
            <p:cNvSpPr>
              <a:spLocks noChangeArrowheads="1"/>
            </p:cNvSpPr>
            <p:nvPr/>
          </p:nvSpPr>
          <p:spPr bwMode="auto">
            <a:xfrm>
              <a:off x="1392178" y="3089452"/>
              <a:ext cx="1149537" cy="1149537"/>
            </a:xfrm>
            <a:prstGeom prst="ellipse">
              <a:avLst/>
            </a:prstGeom>
            <a:gradFill rotWithShape="0">
              <a:gsLst>
                <a:gs pos="0">
                  <a:srgbClr val="0A3366"/>
                </a:gs>
                <a:gs pos="79999">
                  <a:srgbClr val="0E4485"/>
                </a:gs>
                <a:gs pos="100000">
                  <a:srgbClr val="0B4489"/>
                </a:gs>
              </a:gsLst>
              <a:lin ang="5400000" scaled="1"/>
            </a:gradFill>
            <a:ln w="9525">
              <a:noFill/>
              <a:round/>
              <a:headEnd/>
              <a:tailEnd/>
            </a:ln>
          </p:spPr>
          <p:txBody>
            <a:bodyPr/>
            <a:lstStyle/>
            <a:p>
              <a:endParaRPr lang="zh-CN" altLang="en-US"/>
            </a:p>
          </p:txBody>
        </p:sp>
        <p:sp>
          <p:nvSpPr>
            <p:cNvPr id="48156" name="Rectangle 25"/>
            <p:cNvSpPr>
              <a:spLocks noChangeArrowheads="1"/>
            </p:cNvSpPr>
            <p:nvPr/>
          </p:nvSpPr>
          <p:spPr bwMode="auto">
            <a:xfrm>
              <a:off x="1392178" y="2946547"/>
              <a:ext cx="1149537" cy="1149537"/>
            </a:xfrm>
            <a:prstGeom prst="rect">
              <a:avLst/>
            </a:prstGeom>
            <a:noFill/>
            <a:ln w="9525">
              <a:noFill/>
              <a:miter lim="800000"/>
              <a:headEnd/>
              <a:tailEnd/>
            </a:ln>
          </p:spPr>
          <p:txBody>
            <a:bodyPr lIns="17780" tIns="17780" rIns="17780" bIns="17780" anchor="ctr"/>
            <a:lstStyle/>
            <a:p>
              <a:pPr algn="ctr">
                <a:lnSpc>
                  <a:spcPct val="90000"/>
                </a:lnSpc>
                <a:spcAft>
                  <a:spcPct val="35000"/>
                </a:spcAft>
              </a:pPr>
              <a:endParaRPr lang="en-US" altLang="zh-CN" sz="1400" b="1" dirty="0">
                <a:solidFill>
                  <a:srgbClr val="FFFFFF"/>
                </a:solidFill>
                <a:latin typeface="Times New Roman" pitchFamily="18" charset="0"/>
                <a:ea typeface="微软雅黑" pitchFamily="34" charset="-122"/>
                <a:sym typeface="Times New Roman" pitchFamily="18" charset="0"/>
              </a:endParaRPr>
            </a:p>
            <a:p>
              <a:pPr algn="ctr">
                <a:lnSpc>
                  <a:spcPct val="90000"/>
                </a:lnSpc>
                <a:spcAft>
                  <a:spcPct val="35000"/>
                </a:spcAft>
              </a:pPr>
              <a:r>
                <a:rPr lang="zh-CN" altLang="en-US" sz="1400" b="1" dirty="0" smtClean="0">
                  <a:solidFill>
                    <a:srgbClr val="FFFFFF"/>
                  </a:solidFill>
                  <a:latin typeface="Times New Roman" pitchFamily="18" charset="0"/>
                  <a:ea typeface="微软雅黑" pitchFamily="34" charset="-122"/>
                  <a:sym typeface="Times New Roman" pitchFamily="18" charset="0"/>
                </a:rPr>
                <a:t>节能减排</a:t>
              </a:r>
              <a:endParaRPr lang="zh-CN" altLang="en-US" dirty="0"/>
            </a:p>
          </p:txBody>
        </p:sp>
        <p:sp>
          <p:nvSpPr>
            <p:cNvPr id="48157" name="AutoShape 26"/>
            <p:cNvSpPr>
              <a:spLocks noChangeArrowheads="1"/>
            </p:cNvSpPr>
            <p:nvPr/>
          </p:nvSpPr>
          <p:spPr bwMode="auto">
            <a:xfrm rot="-9000000">
              <a:off x="1797881" y="1591874"/>
              <a:ext cx="243242" cy="390842"/>
            </a:xfrm>
            <a:prstGeom prst="rightArrow">
              <a:avLst>
                <a:gd name="adj1" fmla="val 60000"/>
                <a:gd name="adj2" fmla="val 50000"/>
              </a:avLst>
            </a:prstGeom>
            <a:gradFill rotWithShape="0">
              <a:gsLst>
                <a:gs pos="0">
                  <a:srgbClr val="7A7F8E"/>
                </a:gs>
                <a:gs pos="79999">
                  <a:srgbClr val="A1A8B9"/>
                </a:gs>
                <a:gs pos="100000">
                  <a:srgbClr val="A1A9BB"/>
                </a:gs>
              </a:gsLst>
              <a:lin ang="5400000" scaled="1"/>
            </a:gradFill>
            <a:ln w="9525">
              <a:noFill/>
              <a:miter lim="800000"/>
              <a:headEnd/>
              <a:tailEnd/>
            </a:ln>
          </p:spPr>
          <p:txBody>
            <a:bodyPr/>
            <a:lstStyle/>
            <a:p>
              <a:endParaRPr lang="zh-CN" altLang="en-US"/>
            </a:p>
          </p:txBody>
        </p:sp>
        <p:sp>
          <p:nvSpPr>
            <p:cNvPr id="48158" name="Rectangle 27"/>
            <p:cNvSpPr>
              <a:spLocks noChangeArrowheads="1"/>
            </p:cNvSpPr>
            <p:nvPr/>
          </p:nvSpPr>
          <p:spPr bwMode="auto">
            <a:xfrm rot="-9000000">
              <a:off x="1797881" y="1591874"/>
              <a:ext cx="243242" cy="390842"/>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en-US" sz="1600">
                <a:solidFill>
                  <a:srgbClr val="FFFFFF"/>
                </a:solidFill>
                <a:latin typeface="宋体" pitchFamily="2" charset="-122"/>
                <a:sym typeface="宋体" pitchFamily="2" charset="-122"/>
              </a:endParaRPr>
            </a:p>
          </p:txBody>
        </p:sp>
        <p:sp>
          <p:nvSpPr>
            <p:cNvPr id="48159" name="Oval 28"/>
            <p:cNvSpPr>
              <a:spLocks noChangeArrowheads="1"/>
            </p:cNvSpPr>
            <p:nvPr/>
          </p:nvSpPr>
          <p:spPr bwMode="auto">
            <a:xfrm>
              <a:off x="534207" y="1874760"/>
              <a:ext cx="1149537" cy="1149537"/>
            </a:xfrm>
            <a:prstGeom prst="ellipse">
              <a:avLst/>
            </a:prstGeom>
            <a:gradFill rotWithShape="0">
              <a:gsLst>
                <a:gs pos="0">
                  <a:srgbClr val="0A3366"/>
                </a:gs>
                <a:gs pos="79999">
                  <a:srgbClr val="0E4485"/>
                </a:gs>
                <a:gs pos="100000">
                  <a:srgbClr val="0B4489"/>
                </a:gs>
              </a:gsLst>
              <a:lin ang="5400000" scaled="1"/>
            </a:gradFill>
            <a:ln w="9525">
              <a:noFill/>
              <a:round/>
              <a:headEnd/>
              <a:tailEnd/>
            </a:ln>
          </p:spPr>
          <p:txBody>
            <a:bodyPr/>
            <a:lstStyle/>
            <a:p>
              <a:endParaRPr lang="zh-CN" altLang="en-US"/>
            </a:p>
          </p:txBody>
        </p:sp>
        <p:sp>
          <p:nvSpPr>
            <p:cNvPr id="48160" name="Rectangle 29"/>
            <p:cNvSpPr>
              <a:spLocks noChangeArrowheads="1"/>
            </p:cNvSpPr>
            <p:nvPr/>
          </p:nvSpPr>
          <p:spPr bwMode="auto">
            <a:xfrm>
              <a:off x="534207" y="1874760"/>
              <a:ext cx="1149537" cy="1149537"/>
            </a:xfrm>
            <a:prstGeom prst="rect">
              <a:avLst/>
            </a:prstGeom>
            <a:noFill/>
            <a:ln w="9525">
              <a:noFill/>
              <a:miter lim="800000"/>
              <a:headEnd/>
              <a:tailEnd/>
            </a:ln>
          </p:spPr>
          <p:txBody>
            <a:bodyPr lIns="17780" tIns="17780" rIns="17780" bIns="17780" anchor="ctr"/>
            <a:lstStyle/>
            <a:p>
              <a:pPr algn="ctr">
                <a:lnSpc>
                  <a:spcPct val="90000"/>
                </a:lnSpc>
                <a:spcAft>
                  <a:spcPct val="35000"/>
                </a:spcAft>
              </a:pPr>
              <a:r>
                <a:rPr lang="zh-CN" altLang="en-US" sz="1400" b="1" dirty="0" smtClean="0">
                  <a:solidFill>
                    <a:srgbClr val="FFFFFF"/>
                  </a:solidFill>
                  <a:latin typeface="Times New Roman" pitchFamily="18" charset="0"/>
                  <a:ea typeface="微软雅黑" pitchFamily="34" charset="-122"/>
                  <a:sym typeface="Times New Roman" pitchFamily="18" charset="0"/>
                </a:rPr>
                <a:t>环境保护</a:t>
              </a:r>
              <a:endParaRPr lang="zh-CN" altLang="en-US" dirty="0"/>
            </a:p>
          </p:txBody>
        </p:sp>
        <p:sp>
          <p:nvSpPr>
            <p:cNvPr id="33" name="Oval 4"/>
            <p:cNvSpPr>
              <a:spLocks noChangeArrowheads="1"/>
            </p:cNvSpPr>
            <p:nvPr/>
          </p:nvSpPr>
          <p:spPr bwMode="auto">
            <a:xfrm>
              <a:off x="748700" y="517163"/>
              <a:ext cx="1149537" cy="1149537"/>
            </a:xfrm>
            <a:prstGeom prst="ellipse">
              <a:avLst/>
            </a:prstGeom>
            <a:gradFill rotWithShape="0">
              <a:gsLst>
                <a:gs pos="0">
                  <a:srgbClr val="0A3366"/>
                </a:gs>
                <a:gs pos="79999">
                  <a:srgbClr val="0E4485"/>
                </a:gs>
                <a:gs pos="100000">
                  <a:srgbClr val="0B4489"/>
                </a:gs>
              </a:gsLst>
              <a:lin ang="5400000" scaled="1"/>
            </a:gradFill>
            <a:ln w="9525">
              <a:noFill/>
              <a:round/>
              <a:headEnd/>
              <a:tailEnd/>
            </a:ln>
          </p:spPr>
          <p:txBody>
            <a:bodyPr/>
            <a:lstStyle/>
            <a:p>
              <a:endParaRPr lang="zh-CN" altLang="en-US"/>
            </a:p>
          </p:txBody>
        </p:sp>
        <p:sp>
          <p:nvSpPr>
            <p:cNvPr id="34" name="Rectangle 29"/>
            <p:cNvSpPr>
              <a:spLocks noChangeArrowheads="1"/>
            </p:cNvSpPr>
            <p:nvPr/>
          </p:nvSpPr>
          <p:spPr bwMode="auto">
            <a:xfrm>
              <a:off x="748700" y="517163"/>
              <a:ext cx="1149537" cy="1149537"/>
            </a:xfrm>
            <a:prstGeom prst="rect">
              <a:avLst/>
            </a:prstGeom>
            <a:noFill/>
            <a:ln w="9525">
              <a:noFill/>
              <a:miter lim="800000"/>
              <a:headEnd/>
              <a:tailEnd/>
            </a:ln>
          </p:spPr>
          <p:txBody>
            <a:bodyPr lIns="17780" tIns="17780" rIns="17780" bIns="17780" anchor="ctr"/>
            <a:lstStyle/>
            <a:p>
              <a:pPr algn="ctr">
                <a:lnSpc>
                  <a:spcPct val="90000"/>
                </a:lnSpc>
                <a:spcAft>
                  <a:spcPct val="35000"/>
                </a:spcAft>
              </a:pPr>
              <a:r>
                <a:rPr lang="zh-CN" altLang="en-US" sz="1400" b="1" dirty="0" smtClean="0">
                  <a:solidFill>
                    <a:srgbClr val="FFFFFF"/>
                  </a:solidFill>
                  <a:latin typeface="Times New Roman" pitchFamily="18" charset="0"/>
                  <a:ea typeface="微软雅黑" pitchFamily="34" charset="-122"/>
                  <a:sym typeface="Times New Roman" pitchFamily="18" charset="0"/>
                </a:rPr>
                <a:t>土地复垦</a:t>
              </a:r>
              <a:endParaRPr lang="zh-CN" altLang="en-US" dirty="0"/>
            </a:p>
          </p:txBody>
        </p:sp>
      </p:grpSp>
      <p:sp>
        <p:nvSpPr>
          <p:cNvPr id="48132" name="TextBox 55"/>
          <p:cNvSpPr>
            <a:spLocks noChangeArrowheads="1"/>
          </p:cNvSpPr>
          <p:nvPr/>
        </p:nvSpPr>
        <p:spPr bwMode="auto">
          <a:xfrm>
            <a:off x="4786313" y="2571750"/>
            <a:ext cx="4000500" cy="2343150"/>
          </a:xfrm>
          <a:prstGeom prst="rect">
            <a:avLst/>
          </a:prstGeom>
          <a:noFill/>
          <a:ln w="9525">
            <a:noFill/>
            <a:miter lim="800000"/>
            <a:headEnd/>
            <a:tailEnd/>
          </a:ln>
        </p:spPr>
        <p:txBody>
          <a:bodyPr>
            <a:spAutoFit/>
          </a:bodyPr>
          <a:lstStyle/>
          <a:p>
            <a:pPr>
              <a:lnSpc>
                <a:spcPct val="150000"/>
              </a:lnSpc>
            </a:pPr>
            <a:r>
              <a:rPr lang="en-US" altLang="zh-CN" sz="2000">
                <a:solidFill>
                  <a:schemeClr val="bg1"/>
                </a:solidFill>
                <a:ea typeface="隶书" pitchFamily="49" charset="-122"/>
              </a:rPr>
              <a:t>·  </a:t>
            </a:r>
            <a:r>
              <a:rPr lang="zh-CN" altLang="en-US" sz="2000">
                <a:solidFill>
                  <a:schemeClr val="bg1"/>
                </a:solidFill>
                <a:latin typeface="隶书" pitchFamily="49" charset="-122"/>
                <a:ea typeface="隶书" pitchFamily="49" charset="-122"/>
              </a:rPr>
              <a:t>浙江中建建材科技致力于沙石骨料全案解决商</a:t>
            </a:r>
            <a:br>
              <a:rPr lang="zh-CN" altLang="en-US" sz="2000">
                <a:solidFill>
                  <a:schemeClr val="bg1"/>
                </a:solidFill>
                <a:latin typeface="隶书" pitchFamily="49" charset="-122"/>
                <a:ea typeface="隶书" pitchFamily="49" charset="-122"/>
              </a:rPr>
            </a:br>
            <a:r>
              <a:rPr lang="en-US" altLang="zh-CN" sz="2000">
                <a:solidFill>
                  <a:schemeClr val="bg1"/>
                </a:solidFill>
                <a:ea typeface="隶书" pitchFamily="49" charset="-122"/>
              </a:rPr>
              <a:t>·</a:t>
            </a:r>
            <a:r>
              <a:rPr lang="en-US" altLang="zh-CN" sz="2000">
                <a:solidFill>
                  <a:schemeClr val="bg1"/>
                </a:solidFill>
                <a:latin typeface="隶书" pitchFamily="49" charset="-122"/>
                <a:ea typeface="隶书" pitchFamily="49" charset="-122"/>
              </a:rPr>
              <a:t> </a:t>
            </a:r>
            <a:r>
              <a:rPr lang="zh-CN" altLang="en-US" sz="2000">
                <a:solidFill>
                  <a:schemeClr val="bg1"/>
                </a:solidFill>
                <a:latin typeface="隶书" pitchFamily="49" charset="-122"/>
                <a:ea typeface="隶书" pitchFamily="49" charset="-122"/>
              </a:rPr>
              <a:t>为水泥行业的产业链延伸，清洁生产提供从资讯到金融配资的全案解决方案。</a:t>
            </a:r>
            <a:endParaRPr lang="zh-CN" altLang="en-US" sz="2000" b="1">
              <a:solidFill>
                <a:schemeClr val="bg1"/>
              </a:solidFill>
              <a:latin typeface="微软雅黑" pitchFamily="34" charset="-122"/>
              <a:ea typeface="微软雅黑" pitchFamily="34" charset="-122"/>
              <a:sym typeface="Times New Roman" pitchFamily="18" charset="0"/>
            </a:endParaRPr>
          </a:p>
        </p:txBody>
      </p:sp>
      <p:sp>
        <p:nvSpPr>
          <p:cNvPr id="48133" name="圆角矩形 56"/>
          <p:cNvSpPr>
            <a:spLocks noChangeArrowheads="1"/>
          </p:cNvSpPr>
          <p:nvPr/>
        </p:nvSpPr>
        <p:spPr bwMode="auto">
          <a:xfrm>
            <a:off x="4643438" y="2571750"/>
            <a:ext cx="4321175" cy="2357438"/>
          </a:xfrm>
          <a:prstGeom prst="roundRect">
            <a:avLst>
              <a:gd name="adj" fmla="val 3403"/>
            </a:avLst>
          </a:prstGeom>
          <a:noFill/>
          <a:ln w="25400">
            <a:solidFill>
              <a:schemeClr val="bg1"/>
            </a:solidFill>
            <a:prstDash val="sysDot"/>
            <a:round/>
            <a:headEnd/>
            <a:tailEnd/>
          </a:ln>
        </p:spPr>
        <p:txBody>
          <a:bodyPr anchor="ctr"/>
          <a:lstStyle/>
          <a:p>
            <a:pPr algn="ctr"/>
            <a:endParaRPr lang="zh-CN" altLang="en-US">
              <a:solidFill>
                <a:srgbClr val="FFFFFF"/>
              </a:solidFill>
              <a:latin typeface="宋体" pitchFamily="2" charset="-122"/>
              <a:sym typeface="宋体" pitchFamily="2" charset="-122"/>
            </a:endParaRPr>
          </a:p>
        </p:txBody>
      </p:sp>
      <p:pic>
        <p:nvPicPr>
          <p:cNvPr id="48134" name="Picture 5" descr="砂子"/>
          <p:cNvPicPr>
            <a:picLocks noChangeAspect="1" noChangeArrowheads="1"/>
          </p:cNvPicPr>
          <p:nvPr/>
        </p:nvPicPr>
        <p:blipFill>
          <a:blip r:embed="rId2"/>
          <a:srcRect/>
          <a:stretch>
            <a:fillRect/>
          </a:stretch>
        </p:blipFill>
        <p:spPr bwMode="auto">
          <a:xfrm>
            <a:off x="5214938" y="0"/>
            <a:ext cx="2520950" cy="2489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3"/>
          <p:cNvSpPr>
            <a:spLocks noChangeArrowheads="1"/>
          </p:cNvSpPr>
          <p:nvPr/>
        </p:nvSpPr>
        <p:spPr bwMode="auto">
          <a:xfrm>
            <a:off x="0" y="0"/>
            <a:ext cx="9001156" cy="523220"/>
          </a:xfrm>
          <a:prstGeom prst="rect">
            <a:avLst/>
          </a:prstGeom>
          <a:noFill/>
          <a:ln w="9525">
            <a:noFill/>
            <a:miter lim="800000"/>
            <a:headEnd/>
            <a:tailEnd/>
          </a:ln>
        </p:spPr>
        <p:txBody>
          <a:bodyPr wrap="square">
            <a:spAutoFit/>
          </a:bodyPr>
          <a:lstStyle/>
          <a:p>
            <a:pPr>
              <a:buClr>
                <a:srgbClr val="FF0000"/>
              </a:buClr>
              <a:buFont typeface="Wingdings" pitchFamily="2" charset="2"/>
              <a:buChar char="è"/>
            </a:pPr>
            <a:r>
              <a:rPr lang="en-US" altLang="zh-CN" sz="2800" b="1" dirty="0" smtClean="0">
                <a:solidFill>
                  <a:schemeClr val="bg1"/>
                </a:solidFill>
              </a:rPr>
              <a:t>《</a:t>
            </a:r>
            <a:r>
              <a:rPr lang="zh-CN" altLang="en-US" sz="2800" b="1" dirty="0" smtClean="0">
                <a:solidFill>
                  <a:schemeClr val="bg1"/>
                </a:solidFill>
              </a:rPr>
              <a:t>水泥工业大气污染物排放标准</a:t>
            </a:r>
            <a:r>
              <a:rPr lang="en-US" altLang="zh-CN" sz="2800" b="1" dirty="0" smtClean="0">
                <a:solidFill>
                  <a:schemeClr val="bg1"/>
                </a:solidFill>
              </a:rPr>
              <a:t>》GB4915 2013</a:t>
            </a:r>
            <a:endParaRPr lang="zh-CN" altLang="en-US" dirty="0"/>
          </a:p>
        </p:txBody>
      </p:sp>
      <p:sp>
        <p:nvSpPr>
          <p:cNvPr id="30723" name="TextBox 8"/>
          <p:cNvSpPr>
            <a:spLocks noChangeArrowheads="1"/>
          </p:cNvSpPr>
          <p:nvPr/>
        </p:nvSpPr>
        <p:spPr bwMode="auto">
          <a:xfrm>
            <a:off x="785813" y="642938"/>
            <a:ext cx="7500937" cy="2215991"/>
          </a:xfrm>
          <a:prstGeom prst="rect">
            <a:avLst/>
          </a:prstGeom>
          <a:noFill/>
          <a:ln w="9525">
            <a:noFill/>
            <a:miter lim="800000"/>
            <a:headEnd/>
            <a:tailEnd/>
          </a:ln>
        </p:spPr>
        <p:txBody>
          <a:bodyPr>
            <a:spAutoFit/>
          </a:bodyPr>
          <a:lstStyle/>
          <a:p>
            <a:pPr>
              <a:lnSpc>
                <a:spcPct val="150000"/>
              </a:lnSpc>
              <a:buFont typeface="Wingdings" pitchFamily="2" charset="2"/>
              <a:buChar char="Ø"/>
            </a:pPr>
            <a:r>
              <a:rPr lang="zh-CN" altLang="en-US" dirty="0" smtClean="0">
                <a:solidFill>
                  <a:schemeClr val="bg1"/>
                </a:solidFill>
              </a:rPr>
              <a:t>新标准重点提高了颗粒物、</a:t>
            </a:r>
            <a:r>
              <a:rPr lang="en-US" altLang="zh-CN" dirty="0" err="1" smtClean="0">
                <a:solidFill>
                  <a:schemeClr val="bg1"/>
                </a:solidFill>
              </a:rPr>
              <a:t>NOx</a:t>
            </a:r>
            <a:r>
              <a:rPr lang="zh-CN" altLang="en-US" dirty="0" smtClean="0">
                <a:solidFill>
                  <a:schemeClr val="bg1"/>
                </a:solidFill>
              </a:rPr>
              <a:t>的排放控制要求。新标准将</a:t>
            </a:r>
            <a:r>
              <a:rPr lang="en-US" altLang="zh-CN" dirty="0" smtClean="0">
                <a:solidFill>
                  <a:schemeClr val="bg1"/>
                </a:solidFill>
              </a:rPr>
              <a:t>PM</a:t>
            </a:r>
            <a:r>
              <a:rPr lang="zh-CN" altLang="en-US" dirty="0" smtClean="0">
                <a:solidFill>
                  <a:schemeClr val="bg1"/>
                </a:solidFill>
              </a:rPr>
              <a:t>排放限值由原标准的</a:t>
            </a:r>
            <a:r>
              <a:rPr lang="en-US" altLang="zh-CN" dirty="0" smtClean="0">
                <a:solidFill>
                  <a:schemeClr val="bg1"/>
                </a:solidFill>
              </a:rPr>
              <a:t>50</a:t>
            </a:r>
            <a:r>
              <a:rPr lang="zh-CN" altLang="en-US" dirty="0" smtClean="0">
                <a:solidFill>
                  <a:schemeClr val="bg1"/>
                </a:solidFill>
              </a:rPr>
              <a:t>毫克</a:t>
            </a:r>
            <a:r>
              <a:rPr lang="en-US" altLang="zh-CN" dirty="0" smtClean="0">
                <a:solidFill>
                  <a:schemeClr val="bg1"/>
                </a:solidFill>
              </a:rPr>
              <a:t>/</a:t>
            </a:r>
            <a:r>
              <a:rPr lang="zh-CN" altLang="en-US" dirty="0" smtClean="0">
                <a:solidFill>
                  <a:schemeClr val="bg1"/>
                </a:solidFill>
              </a:rPr>
              <a:t>立方米</a:t>
            </a:r>
            <a:r>
              <a:rPr lang="en-US" altLang="zh-CN" dirty="0" smtClean="0">
                <a:solidFill>
                  <a:schemeClr val="bg1"/>
                </a:solidFill>
              </a:rPr>
              <a:t>(</a:t>
            </a:r>
            <a:r>
              <a:rPr lang="zh-CN" altLang="en-US" dirty="0" smtClean="0">
                <a:solidFill>
                  <a:schemeClr val="bg1"/>
                </a:solidFill>
              </a:rPr>
              <a:t>水泥窑等热力设备</a:t>
            </a:r>
            <a:r>
              <a:rPr lang="en-US" altLang="zh-CN" dirty="0" smtClean="0">
                <a:solidFill>
                  <a:schemeClr val="bg1"/>
                </a:solidFill>
              </a:rPr>
              <a:t>)</a:t>
            </a:r>
            <a:r>
              <a:rPr lang="zh-CN" altLang="en-US" dirty="0" smtClean="0">
                <a:solidFill>
                  <a:schemeClr val="bg1"/>
                </a:solidFill>
              </a:rPr>
              <a:t>、</a:t>
            </a:r>
            <a:r>
              <a:rPr lang="en-US" altLang="zh-CN" dirty="0" smtClean="0">
                <a:solidFill>
                  <a:schemeClr val="bg1"/>
                </a:solidFill>
              </a:rPr>
              <a:t>30</a:t>
            </a:r>
            <a:r>
              <a:rPr lang="zh-CN" altLang="en-US" dirty="0" smtClean="0">
                <a:solidFill>
                  <a:schemeClr val="bg1"/>
                </a:solidFill>
              </a:rPr>
              <a:t>毫克</a:t>
            </a:r>
            <a:r>
              <a:rPr lang="en-US" altLang="zh-CN" dirty="0" smtClean="0">
                <a:solidFill>
                  <a:schemeClr val="bg1"/>
                </a:solidFill>
              </a:rPr>
              <a:t>/</a:t>
            </a:r>
            <a:r>
              <a:rPr lang="zh-CN" altLang="en-US" dirty="0" smtClean="0">
                <a:solidFill>
                  <a:schemeClr val="bg1"/>
                </a:solidFill>
              </a:rPr>
              <a:t>立方米</a:t>
            </a:r>
            <a:r>
              <a:rPr lang="en-US" altLang="zh-CN" dirty="0" smtClean="0">
                <a:solidFill>
                  <a:schemeClr val="bg1"/>
                </a:solidFill>
              </a:rPr>
              <a:t>(</a:t>
            </a:r>
            <a:r>
              <a:rPr lang="zh-CN" altLang="en-US" dirty="0" smtClean="0">
                <a:solidFill>
                  <a:schemeClr val="bg1"/>
                </a:solidFill>
              </a:rPr>
              <a:t>水泥磨等通风设备</a:t>
            </a:r>
            <a:r>
              <a:rPr lang="en-US" altLang="zh-CN" dirty="0" smtClean="0">
                <a:solidFill>
                  <a:schemeClr val="bg1"/>
                </a:solidFill>
              </a:rPr>
              <a:t>)</a:t>
            </a:r>
            <a:r>
              <a:rPr lang="zh-CN" altLang="en-US" dirty="0" smtClean="0">
                <a:solidFill>
                  <a:schemeClr val="bg1"/>
                </a:solidFill>
              </a:rPr>
              <a:t>收严至</a:t>
            </a:r>
            <a:r>
              <a:rPr lang="en-US" altLang="zh-CN" dirty="0" smtClean="0">
                <a:solidFill>
                  <a:schemeClr val="bg1"/>
                </a:solidFill>
              </a:rPr>
              <a:t>30</a:t>
            </a:r>
            <a:r>
              <a:rPr lang="zh-CN" altLang="en-US" dirty="0" smtClean="0">
                <a:solidFill>
                  <a:schemeClr val="bg1"/>
                </a:solidFill>
              </a:rPr>
              <a:t>毫克</a:t>
            </a:r>
            <a:r>
              <a:rPr lang="en-US" altLang="zh-CN" dirty="0" smtClean="0">
                <a:solidFill>
                  <a:schemeClr val="bg1"/>
                </a:solidFill>
              </a:rPr>
              <a:t>/</a:t>
            </a:r>
            <a:r>
              <a:rPr lang="zh-CN" altLang="en-US" dirty="0" smtClean="0">
                <a:solidFill>
                  <a:schemeClr val="bg1"/>
                </a:solidFill>
              </a:rPr>
              <a:t>立方米、</a:t>
            </a:r>
            <a:r>
              <a:rPr lang="en-US" altLang="zh-CN" dirty="0" smtClean="0">
                <a:solidFill>
                  <a:schemeClr val="bg1"/>
                </a:solidFill>
              </a:rPr>
              <a:t>20</a:t>
            </a:r>
            <a:r>
              <a:rPr lang="zh-CN" altLang="en-US" dirty="0" smtClean="0">
                <a:solidFill>
                  <a:schemeClr val="bg1"/>
                </a:solidFill>
              </a:rPr>
              <a:t>毫克</a:t>
            </a:r>
            <a:r>
              <a:rPr lang="en-US" altLang="zh-CN" dirty="0" smtClean="0">
                <a:solidFill>
                  <a:schemeClr val="bg1"/>
                </a:solidFill>
              </a:rPr>
              <a:t>/</a:t>
            </a:r>
            <a:r>
              <a:rPr lang="zh-CN" altLang="en-US" dirty="0" smtClean="0">
                <a:solidFill>
                  <a:schemeClr val="bg1"/>
                </a:solidFill>
              </a:rPr>
              <a:t>立方米；将</a:t>
            </a:r>
            <a:r>
              <a:rPr lang="en-US" altLang="zh-CN" dirty="0" err="1" smtClean="0">
                <a:solidFill>
                  <a:schemeClr val="bg1"/>
                </a:solidFill>
              </a:rPr>
              <a:t>NOx</a:t>
            </a:r>
            <a:r>
              <a:rPr lang="zh-CN" altLang="en-US" dirty="0" smtClean="0">
                <a:solidFill>
                  <a:schemeClr val="bg1"/>
                </a:solidFill>
              </a:rPr>
              <a:t>排放限值由</a:t>
            </a:r>
            <a:r>
              <a:rPr lang="en-US" altLang="zh-CN" dirty="0" smtClean="0">
                <a:solidFill>
                  <a:schemeClr val="bg1"/>
                </a:solidFill>
              </a:rPr>
              <a:t>800</a:t>
            </a:r>
            <a:r>
              <a:rPr lang="zh-CN" altLang="en-US" dirty="0" smtClean="0">
                <a:solidFill>
                  <a:schemeClr val="bg1"/>
                </a:solidFill>
              </a:rPr>
              <a:t>毫克</a:t>
            </a:r>
            <a:r>
              <a:rPr lang="en-US" altLang="zh-CN" dirty="0" smtClean="0">
                <a:solidFill>
                  <a:schemeClr val="bg1"/>
                </a:solidFill>
              </a:rPr>
              <a:t>/</a:t>
            </a:r>
            <a:r>
              <a:rPr lang="zh-CN" altLang="en-US" dirty="0" smtClean="0">
                <a:solidFill>
                  <a:schemeClr val="bg1"/>
                </a:solidFill>
              </a:rPr>
              <a:t>立方米收严到</a:t>
            </a:r>
            <a:r>
              <a:rPr lang="en-US" altLang="zh-CN" dirty="0" smtClean="0">
                <a:solidFill>
                  <a:schemeClr val="bg1"/>
                </a:solidFill>
              </a:rPr>
              <a:t>400</a:t>
            </a:r>
            <a:r>
              <a:rPr lang="zh-CN" altLang="en-US" dirty="0" smtClean="0">
                <a:solidFill>
                  <a:schemeClr val="bg1"/>
                </a:solidFill>
              </a:rPr>
              <a:t>毫克</a:t>
            </a:r>
            <a:r>
              <a:rPr lang="en-US" altLang="zh-CN" dirty="0" smtClean="0">
                <a:solidFill>
                  <a:schemeClr val="bg1"/>
                </a:solidFill>
              </a:rPr>
              <a:t>/</a:t>
            </a:r>
            <a:r>
              <a:rPr lang="zh-CN" altLang="en-US" dirty="0" smtClean="0">
                <a:solidFill>
                  <a:schemeClr val="bg1"/>
                </a:solidFill>
              </a:rPr>
              <a:t>立方米，新建生产线排放标准为</a:t>
            </a:r>
            <a:r>
              <a:rPr lang="en-US" altLang="zh-CN" dirty="0" smtClean="0">
                <a:solidFill>
                  <a:schemeClr val="bg1"/>
                </a:solidFill>
              </a:rPr>
              <a:t>320</a:t>
            </a:r>
            <a:r>
              <a:rPr lang="zh-CN" altLang="en-US" dirty="0" smtClean="0">
                <a:solidFill>
                  <a:schemeClr val="bg1"/>
                </a:solidFill>
              </a:rPr>
              <a:t>毫克</a:t>
            </a:r>
            <a:r>
              <a:rPr lang="en-US" altLang="zh-CN" dirty="0" smtClean="0">
                <a:solidFill>
                  <a:schemeClr val="bg1"/>
                </a:solidFill>
              </a:rPr>
              <a:t>/</a:t>
            </a:r>
            <a:r>
              <a:rPr lang="zh-CN" altLang="en-US" dirty="0" smtClean="0">
                <a:solidFill>
                  <a:schemeClr val="bg1"/>
                </a:solidFill>
              </a:rPr>
              <a:t>立方米。</a:t>
            </a:r>
            <a:endParaRPr lang="zh-CN" altLang="en-US" sz="2000" dirty="0">
              <a:solidFill>
                <a:schemeClr val="bg1"/>
              </a:solidFill>
              <a:latin typeface="隶书" pitchFamily="49" charset="-122"/>
              <a:ea typeface="隶书" pitchFamily="49" charset="-122"/>
            </a:endParaRPr>
          </a:p>
        </p:txBody>
      </p:sp>
      <p:sp>
        <p:nvSpPr>
          <p:cNvPr id="30724" name="圆角矩形 9"/>
          <p:cNvSpPr>
            <a:spLocks noChangeArrowheads="1"/>
          </p:cNvSpPr>
          <p:nvPr/>
        </p:nvSpPr>
        <p:spPr bwMode="auto">
          <a:xfrm>
            <a:off x="714375" y="731838"/>
            <a:ext cx="7715250" cy="2054225"/>
          </a:xfrm>
          <a:prstGeom prst="roundRect">
            <a:avLst>
              <a:gd name="adj" fmla="val 3403"/>
            </a:avLst>
          </a:prstGeom>
          <a:noFill/>
          <a:ln w="25400">
            <a:solidFill>
              <a:schemeClr val="bg1"/>
            </a:solidFill>
            <a:prstDash val="sysDot"/>
            <a:round/>
            <a:headEnd/>
            <a:tailEnd/>
          </a:ln>
        </p:spPr>
        <p:txBody>
          <a:bodyPr anchor="ctr"/>
          <a:lstStyle/>
          <a:p>
            <a:pPr algn="ctr"/>
            <a:endParaRPr lang="zh-CN" altLang="en-US">
              <a:solidFill>
                <a:srgbClr val="FFFFFF"/>
              </a:solidFill>
              <a:latin typeface="宋体" pitchFamily="2" charset="-122"/>
              <a:sym typeface="宋体" pitchFamily="2" charset="-122"/>
            </a:endParaRPr>
          </a:p>
        </p:txBody>
      </p:sp>
      <p:pic>
        <p:nvPicPr>
          <p:cNvPr id="30725" name="Picture 18" descr="P4120003"/>
          <p:cNvPicPr>
            <a:picLocks noChangeAspect="1" noChangeArrowheads="1"/>
          </p:cNvPicPr>
          <p:nvPr/>
        </p:nvPicPr>
        <p:blipFill>
          <a:blip r:embed="rId2"/>
          <a:srcRect/>
          <a:stretch>
            <a:fillRect/>
          </a:stretch>
        </p:blipFill>
        <p:spPr bwMode="auto">
          <a:xfrm>
            <a:off x="0" y="2919413"/>
            <a:ext cx="2965450" cy="2224087"/>
          </a:xfrm>
          <a:prstGeom prst="rect">
            <a:avLst/>
          </a:prstGeom>
          <a:noFill/>
          <a:ln w="9525">
            <a:solidFill>
              <a:schemeClr val="tx1"/>
            </a:solidFill>
            <a:miter lim="800000"/>
            <a:headEnd/>
            <a:tailEnd/>
          </a:ln>
        </p:spPr>
      </p:pic>
      <p:pic>
        <p:nvPicPr>
          <p:cNvPr id="30726" name="Picture 4" descr="IMG_0072"/>
          <p:cNvPicPr>
            <a:picLocks noChangeAspect="1" noChangeArrowheads="1"/>
          </p:cNvPicPr>
          <p:nvPr/>
        </p:nvPicPr>
        <p:blipFill>
          <a:blip r:embed="rId3"/>
          <a:srcRect/>
          <a:stretch>
            <a:fillRect/>
          </a:stretch>
        </p:blipFill>
        <p:spPr bwMode="auto">
          <a:xfrm>
            <a:off x="5429250" y="3000375"/>
            <a:ext cx="2857500" cy="2143125"/>
          </a:xfrm>
          <a:prstGeom prst="rect">
            <a:avLst/>
          </a:prstGeom>
          <a:noFill/>
          <a:ln w="9525">
            <a:noFill/>
            <a:miter lim="800000"/>
            <a:headEnd/>
            <a:tailEnd/>
          </a:ln>
        </p:spPr>
      </p:pic>
      <p:sp>
        <p:nvSpPr>
          <p:cNvPr id="7" name="右箭头 6"/>
          <p:cNvSpPr/>
          <p:nvPr/>
        </p:nvSpPr>
        <p:spPr>
          <a:xfrm>
            <a:off x="3429000" y="3786188"/>
            <a:ext cx="1428750" cy="642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rPr>
              <a:t>升级</a:t>
            </a:r>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3"/>
          <p:cNvSpPr>
            <a:spLocks noChangeArrowheads="1"/>
          </p:cNvSpPr>
          <p:nvPr/>
        </p:nvSpPr>
        <p:spPr bwMode="auto">
          <a:xfrm>
            <a:off x="0" y="0"/>
            <a:ext cx="9144000" cy="400110"/>
          </a:xfrm>
          <a:prstGeom prst="rect">
            <a:avLst/>
          </a:prstGeom>
          <a:noFill/>
          <a:ln w="9525">
            <a:noFill/>
            <a:miter lim="800000"/>
            <a:headEnd/>
            <a:tailEnd/>
          </a:ln>
        </p:spPr>
        <p:txBody>
          <a:bodyPr wrap="square">
            <a:spAutoFit/>
          </a:bodyPr>
          <a:lstStyle/>
          <a:p>
            <a:pPr>
              <a:buClr>
                <a:srgbClr val="FF0000"/>
              </a:buClr>
              <a:buFont typeface="Wingdings" pitchFamily="2" charset="2"/>
              <a:buChar char="è"/>
            </a:pPr>
            <a:r>
              <a:rPr lang="en-US" altLang="zh-CN" sz="2000" b="1" dirty="0" smtClean="0">
                <a:solidFill>
                  <a:schemeClr val="bg1"/>
                </a:solidFill>
                <a:sym typeface="微软雅黑" pitchFamily="34" charset="-122"/>
              </a:rPr>
              <a:t>【</a:t>
            </a:r>
            <a:r>
              <a:rPr lang="zh-CN" altLang="en-US" sz="2000" dirty="0" smtClean="0">
                <a:solidFill>
                  <a:schemeClr val="bg1"/>
                </a:solidFill>
              </a:rPr>
              <a:t>国土资源部将从三方面研究出台支持绿色矿山建设的相关优惠政策措施</a:t>
            </a:r>
            <a:r>
              <a:rPr lang="en-US" altLang="zh-CN" sz="2000" b="1" dirty="0" smtClean="0">
                <a:solidFill>
                  <a:schemeClr val="bg1"/>
                </a:solidFill>
                <a:sym typeface="微软雅黑" pitchFamily="34" charset="-122"/>
              </a:rPr>
              <a:t>】</a:t>
            </a:r>
            <a:endParaRPr lang="zh-CN" altLang="en-US" sz="2000" b="1" dirty="0">
              <a:solidFill>
                <a:schemeClr val="bg1"/>
              </a:solidFill>
              <a:latin typeface="微软雅黑" pitchFamily="34" charset="-122"/>
              <a:ea typeface="微软雅黑" pitchFamily="34" charset="-122"/>
              <a:sym typeface="微软雅黑" pitchFamily="34" charset="-122"/>
            </a:endParaRPr>
          </a:p>
        </p:txBody>
      </p:sp>
      <p:sp>
        <p:nvSpPr>
          <p:cNvPr id="32771" name="TextBox 7"/>
          <p:cNvSpPr>
            <a:spLocks noChangeArrowheads="1"/>
          </p:cNvSpPr>
          <p:nvPr/>
        </p:nvSpPr>
        <p:spPr bwMode="auto">
          <a:xfrm>
            <a:off x="428625" y="642938"/>
            <a:ext cx="7669213" cy="4062651"/>
          </a:xfrm>
          <a:prstGeom prst="rect">
            <a:avLst/>
          </a:prstGeom>
          <a:noFill/>
          <a:ln w="25400">
            <a:solidFill>
              <a:schemeClr val="bg1"/>
            </a:solidFill>
            <a:prstDash val="sysDot"/>
            <a:miter lim="800000"/>
            <a:headEnd/>
            <a:tailEnd/>
          </a:ln>
        </p:spPr>
        <p:txBody>
          <a:bodyPr>
            <a:spAutoFit/>
          </a:bodyPr>
          <a:lstStyle/>
          <a:p>
            <a:pPr>
              <a:lnSpc>
                <a:spcPct val="150000"/>
              </a:lnSpc>
            </a:pPr>
            <a:r>
              <a:rPr lang="en-US" altLang="zh-CN" sz="2400" dirty="0">
                <a:solidFill>
                  <a:schemeClr val="bg1"/>
                </a:solidFill>
                <a:latin typeface="隶书" pitchFamily="49" charset="-122"/>
                <a:ea typeface="隶书" pitchFamily="49" charset="-122"/>
                <a:sym typeface="Times New Roman" pitchFamily="18" charset="0"/>
              </a:rPr>
              <a:t>1</a:t>
            </a:r>
            <a:r>
              <a:rPr lang="zh-CN" altLang="en-US" sz="2400" dirty="0" smtClean="0">
                <a:solidFill>
                  <a:schemeClr val="bg1"/>
                </a:solidFill>
                <a:latin typeface="隶书" pitchFamily="49" charset="-122"/>
                <a:ea typeface="隶书" pitchFamily="49" charset="-122"/>
                <a:sym typeface="Times New Roman" pitchFamily="18" charset="0"/>
              </a:rPr>
              <a:t>、</a:t>
            </a:r>
            <a:r>
              <a:rPr lang="zh-CN" altLang="en-US" sz="2400" dirty="0" smtClean="0">
                <a:solidFill>
                  <a:schemeClr val="bg1"/>
                </a:solidFill>
              </a:rPr>
              <a:t>加大国家专项资金支持力度。</a:t>
            </a:r>
            <a:r>
              <a:rPr lang="zh-CN" altLang="en-US" sz="2000" dirty="0" smtClean="0">
                <a:solidFill>
                  <a:schemeClr val="bg1"/>
                </a:solidFill>
              </a:rPr>
              <a:t>继续开辟专门的申报渠道</a:t>
            </a:r>
            <a:endParaRPr lang="zh-CN" altLang="en-US" sz="2800" dirty="0">
              <a:solidFill>
                <a:schemeClr val="bg1"/>
              </a:solidFill>
              <a:latin typeface="隶书" pitchFamily="49" charset="-122"/>
              <a:ea typeface="隶书" pitchFamily="49" charset="-122"/>
              <a:sym typeface="Times New Roman" pitchFamily="18" charset="0"/>
            </a:endParaRPr>
          </a:p>
          <a:p>
            <a:pPr>
              <a:lnSpc>
                <a:spcPct val="150000"/>
              </a:lnSpc>
            </a:pPr>
            <a:r>
              <a:rPr lang="en-US" altLang="zh-CN" sz="2400" dirty="0">
                <a:solidFill>
                  <a:schemeClr val="bg1"/>
                </a:solidFill>
                <a:latin typeface="隶书" pitchFamily="49" charset="-122"/>
                <a:ea typeface="隶书" pitchFamily="49" charset="-122"/>
                <a:sym typeface="Times New Roman" pitchFamily="18" charset="0"/>
              </a:rPr>
              <a:t>2</a:t>
            </a:r>
            <a:r>
              <a:rPr lang="zh-CN" altLang="en-US" sz="2400" dirty="0" smtClean="0">
                <a:solidFill>
                  <a:schemeClr val="bg1"/>
                </a:solidFill>
                <a:latin typeface="隶书" pitchFamily="49" charset="-122"/>
                <a:ea typeface="隶书" pitchFamily="49" charset="-122"/>
                <a:sym typeface="Times New Roman" pitchFamily="18" charset="0"/>
              </a:rPr>
              <a:t>、</a:t>
            </a:r>
            <a:r>
              <a:rPr lang="zh-CN" altLang="en-US" sz="2400" dirty="0" smtClean="0">
                <a:solidFill>
                  <a:schemeClr val="bg1"/>
                </a:solidFill>
              </a:rPr>
              <a:t>制定资源配置倾斜政策。</a:t>
            </a:r>
            <a:r>
              <a:rPr lang="zh-CN" altLang="en-US" dirty="0" smtClean="0">
                <a:solidFill>
                  <a:schemeClr val="bg1"/>
                </a:solidFill>
              </a:rPr>
              <a:t>包括实行矿业用地倾斜政策，在矿业建设用地指标上给予倾斜支持，满足矿业发展用地需求；实行矿产资源配置倾斜政策，在同等条件下，对绿色矿山企业优先配置矿业权，涉及开采总量控制的矿种，在开采总量和矿业权投放上给予倾斜</a:t>
            </a:r>
            <a:endParaRPr lang="zh-CN" altLang="en-US" sz="2400" dirty="0">
              <a:solidFill>
                <a:schemeClr val="bg1"/>
              </a:solidFill>
              <a:latin typeface="隶书" pitchFamily="49" charset="-122"/>
              <a:ea typeface="隶书" pitchFamily="49" charset="-122"/>
              <a:sym typeface="Times New Roman" pitchFamily="18" charset="0"/>
            </a:endParaRPr>
          </a:p>
          <a:p>
            <a:pPr>
              <a:lnSpc>
                <a:spcPct val="150000"/>
              </a:lnSpc>
            </a:pPr>
            <a:r>
              <a:rPr lang="en-US" altLang="zh-CN" sz="2400" dirty="0">
                <a:solidFill>
                  <a:schemeClr val="bg1"/>
                </a:solidFill>
                <a:latin typeface="隶书" pitchFamily="49" charset="-122"/>
                <a:ea typeface="隶书" pitchFamily="49" charset="-122"/>
                <a:sym typeface="Times New Roman" pitchFamily="18" charset="0"/>
              </a:rPr>
              <a:t>3</a:t>
            </a:r>
            <a:r>
              <a:rPr lang="zh-CN" altLang="en-US" sz="2400" dirty="0" smtClean="0">
                <a:solidFill>
                  <a:schemeClr val="bg1"/>
                </a:solidFill>
                <a:latin typeface="隶书" pitchFamily="49" charset="-122"/>
                <a:ea typeface="隶书" pitchFamily="49" charset="-122"/>
                <a:sym typeface="Times New Roman" pitchFamily="18" charset="0"/>
              </a:rPr>
              <a:t>、</a:t>
            </a:r>
            <a:r>
              <a:rPr lang="zh-CN" altLang="en-US" sz="2400" dirty="0" smtClean="0">
                <a:solidFill>
                  <a:schemeClr val="bg1"/>
                </a:solidFill>
              </a:rPr>
              <a:t>制定有利于绿色矿山建设的资源税费政策。</a:t>
            </a:r>
            <a:r>
              <a:rPr lang="zh-CN" altLang="en-US" dirty="0" smtClean="0">
                <a:solidFill>
                  <a:schemeClr val="bg1"/>
                </a:solidFill>
              </a:rPr>
              <a:t>包括协调相关部门将绿色矿山企业纳入增值税、所得税优惠政策范围；允许示范区内的矿山企业提取矿山环境治理恢复保证金，用于矿山生态环境的恢复治理；</a:t>
            </a:r>
            <a:endParaRPr lang="zh-CN" altLang="en-US" sz="1600" dirty="0">
              <a:solidFill>
                <a:schemeClr val="bg1"/>
              </a:solidFill>
            </a:endParaRPr>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4"/>
          <p:cNvSpPr>
            <a:spLocks noChangeArrowheads="1"/>
          </p:cNvSpPr>
          <p:nvPr/>
        </p:nvSpPr>
        <p:spPr bwMode="auto">
          <a:xfrm>
            <a:off x="0" y="1676400"/>
            <a:ext cx="9144000" cy="1543050"/>
          </a:xfrm>
          <a:prstGeom prst="rect">
            <a:avLst/>
          </a:prstGeom>
          <a:noFill/>
          <a:ln w="9525">
            <a:noFill/>
            <a:miter lim="800000"/>
            <a:headEnd/>
            <a:tailEnd/>
          </a:ln>
        </p:spPr>
        <p:txBody>
          <a:bodyPr lIns="91449" tIns="45725" rIns="91449" bIns="45725" anchor="ctr"/>
          <a:lstStyle/>
          <a:p>
            <a:pPr algn="ctr" eaLnBrk="0" hangingPunct="0"/>
            <a:r>
              <a:rPr lang="en-US" altLang="zh-CN" sz="5400" b="1" dirty="0">
                <a:solidFill>
                  <a:schemeClr val="bg1"/>
                </a:solidFill>
                <a:latin typeface="Times New Roman" pitchFamily="18" charset="0"/>
                <a:ea typeface="微软雅黑" pitchFamily="34" charset="-122"/>
                <a:sym typeface="Times New Roman" pitchFamily="18" charset="0"/>
              </a:rPr>
              <a:t>Part Ⅱ </a:t>
            </a:r>
            <a:r>
              <a:rPr lang="zh-CN" altLang="en-US" sz="5400" b="1" dirty="0">
                <a:solidFill>
                  <a:schemeClr val="bg1"/>
                </a:solidFill>
                <a:latin typeface="Times New Roman" pitchFamily="18" charset="0"/>
                <a:ea typeface="微软雅黑" pitchFamily="34" charset="-122"/>
                <a:sym typeface="Times New Roman" pitchFamily="18" charset="0"/>
              </a:rPr>
              <a:t>：</a:t>
            </a:r>
            <a:r>
              <a:rPr lang="en-US" altLang="zh-CN" sz="5400" b="1" dirty="0" smtClean="0">
                <a:solidFill>
                  <a:schemeClr val="bg1"/>
                </a:solidFill>
                <a:latin typeface="Times New Roman" pitchFamily="18" charset="0"/>
                <a:ea typeface="微软雅黑" pitchFamily="34" charset="-122"/>
                <a:sym typeface="Times New Roman" pitchFamily="18" charset="0"/>
              </a:rPr>
              <a:t>【</a:t>
            </a:r>
            <a:r>
              <a:rPr lang="zh-CN" altLang="en-US" sz="5400" b="1" dirty="0" smtClean="0">
                <a:solidFill>
                  <a:schemeClr val="bg1"/>
                </a:solidFill>
                <a:latin typeface="Times New Roman" pitchFamily="18" charset="0"/>
                <a:ea typeface="微软雅黑" pitchFamily="34" charset="-122"/>
                <a:sym typeface="Times New Roman" pitchFamily="18" charset="0"/>
              </a:rPr>
              <a:t>绿色矿山建设</a:t>
            </a:r>
            <a:r>
              <a:rPr lang="en-US" altLang="zh-CN" sz="5400" b="1" dirty="0" smtClean="0">
                <a:solidFill>
                  <a:schemeClr val="bg1"/>
                </a:solidFill>
                <a:latin typeface="Times New Roman" pitchFamily="18" charset="0"/>
                <a:ea typeface="微软雅黑" pitchFamily="34" charset="-122"/>
                <a:sym typeface="Times New Roman" pitchFamily="18" charset="0"/>
              </a:rPr>
              <a:t>】</a:t>
            </a:r>
            <a:endParaRPr lang="en-US" altLang="zh-CN" dirty="0"/>
          </a:p>
        </p:txBody>
      </p:sp>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4"/>
          <p:cNvSpPr>
            <a:spLocks noChangeArrowheads="1"/>
          </p:cNvSpPr>
          <p:nvPr/>
        </p:nvSpPr>
        <p:spPr bwMode="auto">
          <a:xfrm>
            <a:off x="0" y="1676400"/>
            <a:ext cx="9144000" cy="1543050"/>
          </a:xfrm>
          <a:prstGeom prst="rect">
            <a:avLst/>
          </a:prstGeom>
          <a:noFill/>
          <a:ln w="9525">
            <a:noFill/>
            <a:miter lim="800000"/>
            <a:headEnd/>
            <a:tailEnd/>
          </a:ln>
        </p:spPr>
        <p:txBody>
          <a:bodyPr lIns="91449" tIns="45725" rIns="91449" bIns="45725" anchor="ctr"/>
          <a:lstStyle/>
          <a:p>
            <a:pPr algn="ctr" eaLnBrk="0" hangingPunct="0"/>
            <a:endParaRPr lang="en-US" altLang="zh-CN"/>
          </a:p>
        </p:txBody>
      </p:sp>
      <p:sp>
        <p:nvSpPr>
          <p:cNvPr id="37891" name="Text Box 43"/>
          <p:cNvSpPr>
            <a:spLocks noChangeArrowheads="1"/>
          </p:cNvSpPr>
          <p:nvPr/>
        </p:nvSpPr>
        <p:spPr bwMode="auto">
          <a:xfrm>
            <a:off x="0" y="0"/>
            <a:ext cx="3786182" cy="523220"/>
          </a:xfrm>
          <a:prstGeom prst="rect">
            <a:avLst/>
          </a:prstGeom>
          <a:noFill/>
          <a:ln w="9525">
            <a:noFill/>
            <a:miter lim="800000"/>
            <a:headEnd/>
            <a:tailEnd/>
          </a:ln>
        </p:spPr>
        <p:txBody>
          <a:bodyPr wrap="square">
            <a:spAutoFit/>
          </a:bodyPr>
          <a:lstStyle/>
          <a:p>
            <a:pPr>
              <a:buClr>
                <a:srgbClr val="FF0000"/>
              </a:buClr>
              <a:buFont typeface="Wingdings" pitchFamily="2" charset="2"/>
              <a:buChar char="è"/>
            </a:pPr>
            <a:r>
              <a:rPr lang="zh-CN" altLang="en-US" sz="2800" b="1" dirty="0" smtClean="0">
                <a:solidFill>
                  <a:schemeClr val="bg1"/>
                </a:solidFill>
                <a:latin typeface="微软雅黑" pitchFamily="34" charset="-122"/>
                <a:ea typeface="微软雅黑" pitchFamily="34" charset="-122"/>
                <a:sym typeface="微软雅黑" pitchFamily="34" charset="-122"/>
              </a:rPr>
              <a:t>绿色矿山的一些指标</a:t>
            </a:r>
            <a:endParaRPr lang="zh-CN" altLang="en-US" dirty="0"/>
          </a:p>
        </p:txBody>
      </p:sp>
      <p:sp>
        <p:nvSpPr>
          <p:cNvPr id="37892" name="TextBox 9"/>
          <p:cNvSpPr>
            <a:spLocks noChangeArrowheads="1"/>
          </p:cNvSpPr>
          <p:nvPr/>
        </p:nvSpPr>
        <p:spPr bwMode="auto">
          <a:xfrm>
            <a:off x="4786351" y="715912"/>
            <a:ext cx="4357649" cy="4247317"/>
          </a:xfrm>
          <a:prstGeom prst="rect">
            <a:avLst/>
          </a:prstGeom>
          <a:noFill/>
          <a:ln w="9525">
            <a:noFill/>
            <a:miter lim="800000"/>
            <a:headEnd/>
            <a:tailEnd/>
          </a:ln>
        </p:spPr>
        <p:txBody>
          <a:bodyPr wrap="square">
            <a:spAutoFit/>
          </a:bodyPr>
          <a:lstStyle/>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复垦率达标</a:t>
            </a:r>
            <a:endParaRPr lang="en-US" altLang="zh-CN" sz="3200" dirty="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剥离钻孔采装破碎运输无尘作业</a:t>
            </a:r>
            <a:endParaRPr lang="en-US" altLang="zh-CN" sz="3200" dirty="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三废排放达标</a:t>
            </a:r>
            <a:endParaRPr lang="en-US" altLang="zh-CN" sz="3200" dirty="0" smtClean="0">
              <a:solidFill>
                <a:schemeClr val="bg1"/>
              </a:solidFill>
              <a:latin typeface="隶书" pitchFamily="49" charset="-122"/>
              <a:ea typeface="隶书" pitchFamily="49" charset="-122"/>
            </a:endParaRPr>
          </a:p>
          <a:p>
            <a:pPr>
              <a:lnSpc>
                <a:spcPct val="150000"/>
              </a:lnSpc>
              <a:buFont typeface="Wingdings" pitchFamily="2" charset="2"/>
              <a:buChar char="Ø"/>
            </a:pPr>
            <a:endParaRPr lang="en-US" altLang="zh-CN" dirty="0">
              <a:solidFill>
                <a:schemeClr val="bg1"/>
              </a:solidFill>
              <a:latin typeface="隶书" pitchFamily="49" charset="-122"/>
              <a:ea typeface="隶书" pitchFamily="49" charset="-122"/>
            </a:endParaRPr>
          </a:p>
          <a:p>
            <a:pPr>
              <a:lnSpc>
                <a:spcPct val="150000"/>
              </a:lnSpc>
            </a:pPr>
            <a:endParaRPr lang="en-US" altLang="zh-CN" sz="1600" dirty="0">
              <a:solidFill>
                <a:schemeClr val="bg1"/>
              </a:solidFill>
              <a:latin typeface="Times New Roman" pitchFamily="18" charset="0"/>
              <a:ea typeface="微软雅黑" pitchFamily="34" charset="-122"/>
              <a:sym typeface="Times New Roman" pitchFamily="18" charset="0"/>
            </a:endParaRPr>
          </a:p>
          <a:p>
            <a:pPr>
              <a:lnSpc>
                <a:spcPct val="150000"/>
              </a:lnSpc>
              <a:buFont typeface="Wingdings" pitchFamily="2" charset="2"/>
              <a:buChar char="Ø"/>
            </a:pPr>
            <a:endParaRPr lang="zh-CN" altLang="en-US" dirty="0"/>
          </a:p>
        </p:txBody>
      </p:sp>
      <p:sp>
        <p:nvSpPr>
          <p:cNvPr id="5" name="TextBox 9"/>
          <p:cNvSpPr>
            <a:spLocks noChangeArrowheads="1"/>
          </p:cNvSpPr>
          <p:nvPr/>
        </p:nvSpPr>
        <p:spPr bwMode="auto">
          <a:xfrm>
            <a:off x="285757" y="714362"/>
            <a:ext cx="5357813" cy="4570482"/>
          </a:xfrm>
          <a:prstGeom prst="rect">
            <a:avLst/>
          </a:prstGeom>
          <a:noFill/>
          <a:ln w="9525">
            <a:noFill/>
            <a:miter lim="800000"/>
            <a:headEnd/>
            <a:tailEnd/>
          </a:ln>
        </p:spPr>
        <p:txBody>
          <a:bodyPr>
            <a:spAutoFit/>
          </a:bodyPr>
          <a:lstStyle/>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三同时</a:t>
            </a:r>
            <a:r>
              <a:rPr lang="en-US" altLang="zh-CN" sz="3200" dirty="0" smtClean="0">
                <a:solidFill>
                  <a:schemeClr val="bg1"/>
                </a:solidFill>
                <a:latin typeface="隶书" pitchFamily="49" charset="-122"/>
                <a:ea typeface="隶书" pitchFamily="49" charset="-122"/>
              </a:rPr>
              <a:t>100%</a:t>
            </a:r>
            <a:endParaRPr lang="en-US" altLang="zh-CN" sz="3200" dirty="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三率达标</a:t>
            </a:r>
            <a:endParaRPr lang="en-US" altLang="zh-CN" sz="3200" dirty="0" smtClean="0">
              <a:solidFill>
                <a:schemeClr val="bg1"/>
              </a:solidFill>
              <a:latin typeface="隶书" pitchFamily="49" charset="-122"/>
              <a:ea typeface="隶书" pitchFamily="49" charset="-122"/>
            </a:endParaRPr>
          </a:p>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科技创新</a:t>
            </a:r>
            <a:r>
              <a:rPr lang="en-US" altLang="zh-CN" sz="3200" dirty="0" smtClean="0">
                <a:solidFill>
                  <a:schemeClr val="bg1"/>
                </a:solidFill>
                <a:latin typeface="隶书" pitchFamily="49" charset="-122"/>
                <a:ea typeface="隶书" pitchFamily="49" charset="-122"/>
              </a:rPr>
              <a:t>1%GDP</a:t>
            </a:r>
          </a:p>
          <a:p>
            <a:pPr>
              <a:lnSpc>
                <a:spcPct val="150000"/>
              </a:lnSpc>
              <a:buFont typeface="Wingdings" pitchFamily="2" charset="2"/>
              <a:buChar char="Ø"/>
            </a:pPr>
            <a:r>
              <a:rPr lang="zh-CN" altLang="en-US" sz="3200" dirty="0" smtClean="0">
                <a:solidFill>
                  <a:schemeClr val="bg1"/>
                </a:solidFill>
                <a:latin typeface="隶书" pitchFamily="49" charset="-122"/>
                <a:ea typeface="隶书" pitchFamily="49" charset="-122"/>
              </a:rPr>
              <a:t>地质灾害水土流失治理</a:t>
            </a:r>
            <a:r>
              <a:rPr lang="en-US" altLang="zh-CN" sz="3200" dirty="0" smtClean="0">
                <a:solidFill>
                  <a:schemeClr val="bg1"/>
                </a:solidFill>
                <a:latin typeface="隶书" pitchFamily="49" charset="-122"/>
                <a:ea typeface="隶书" pitchFamily="49" charset="-122"/>
              </a:rPr>
              <a:t>100%</a:t>
            </a:r>
            <a:endParaRPr lang="en-US" altLang="zh-CN" dirty="0">
              <a:solidFill>
                <a:schemeClr val="bg1"/>
              </a:solidFill>
              <a:latin typeface="隶书" pitchFamily="49" charset="-122"/>
              <a:ea typeface="隶书" pitchFamily="49" charset="-122"/>
            </a:endParaRPr>
          </a:p>
          <a:p>
            <a:pPr>
              <a:lnSpc>
                <a:spcPct val="150000"/>
              </a:lnSpc>
            </a:pPr>
            <a:endParaRPr lang="en-US" altLang="zh-CN" sz="1600" dirty="0">
              <a:solidFill>
                <a:schemeClr val="bg1"/>
              </a:solidFill>
              <a:latin typeface="Times New Roman" pitchFamily="18" charset="0"/>
              <a:ea typeface="微软雅黑" pitchFamily="34" charset="-122"/>
              <a:sym typeface="Times New Roman" pitchFamily="18" charset="0"/>
            </a:endParaRPr>
          </a:p>
          <a:p>
            <a:pPr>
              <a:lnSpc>
                <a:spcPct val="150000"/>
              </a:lnSpc>
              <a:buFont typeface="Wingdings" pitchFamily="2" charset="2"/>
              <a:buChar char="Ø"/>
            </a:pPr>
            <a:endParaRPr lang="zh-CN" altLang="en-US" dirty="0"/>
          </a:p>
        </p:txBody>
      </p:sp>
    </p:spTree>
  </p:cSld>
  <p:clrMapOvr>
    <a:masterClrMapping/>
  </p:clrMapOvr>
  <p:transition>
    <p:split dir="in"/>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TotalTime>
  <Pages>0</Pages>
  <Words>787</Words>
  <Characters>0</Characters>
  <Application>Microsoft Office PowerPoint</Application>
  <DocSecurity>0</DocSecurity>
  <PresentationFormat>全屏显示(16:9)</PresentationFormat>
  <Lines>0</Lines>
  <Paragraphs>84</Paragraphs>
  <Slides>21</Slides>
  <Notes>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21</vt:i4>
      </vt:variant>
    </vt:vector>
  </HeadingPairs>
  <TitlesOfParts>
    <vt:vector size="24" baseType="lpstr">
      <vt:lpstr>Office 主题</vt:lpstr>
      <vt:lpstr>自定义设计方案</vt:lpstr>
      <vt:lpstr>Chart</vt:lpstr>
      <vt:lpstr>绿色矿山解决方案</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高效系统设计对盈利的影响</vt:lpstr>
      <vt:lpstr>幻灯片 16</vt:lpstr>
      <vt:lpstr>幻灯片 17</vt:lpstr>
      <vt:lpstr>幻灯片 18</vt:lpstr>
      <vt:lpstr>幻灯片 19</vt:lpstr>
      <vt:lpstr>幻灯片 20</vt:lpstr>
      <vt:lpstr>幻灯片 21</vt:lpstr>
    </vt:vector>
  </TitlesOfParts>
  <Company>Home</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Young</dc:creator>
  <cp:lastModifiedBy>sam</cp:lastModifiedBy>
  <cp:revision>430</cp:revision>
  <dcterms:created xsi:type="dcterms:W3CDTF">2013-01-09T05:44:00Z</dcterms:created>
  <dcterms:modified xsi:type="dcterms:W3CDTF">2014-03-12T07:48:00Z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2052-8.1.0.3477</vt:lpwstr>
  </property>
</Properties>
</file>